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66" r:id="rId4"/>
    <p:sldId id="267" r:id="rId5"/>
    <p:sldId id="268" r:id="rId6"/>
    <p:sldId id="269" r:id="rId7"/>
    <p:sldId id="270" r:id="rId8"/>
    <p:sldId id="273" r:id="rId9"/>
    <p:sldId id="265"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ITC Avant Garde Gothic" panose="020B0502020202020204" pitchFamily="34" charset="77"/>
      <p:regular r:id="rId16"/>
    </p:embeddedFont>
    <p:embeddedFont>
      <p:font typeface="JetBrains Mono" panose="02010509020102050004" pitchFamily="49" charset="0"/>
      <p:regular r:id="rId17"/>
    </p:embeddedFont>
    <p:embeddedFont>
      <p:font typeface="Noto Serif Display ExtraCondensed" panose="02020506080505020204" pitchFamily="18" charset="0"/>
      <p:regular r:id="rId18"/>
    </p:embeddedFont>
    <p:embeddedFont>
      <p:font typeface="Open Sauce" pitchFamily="2" charset="77"/>
      <p:regular r:id="rId19"/>
    </p:embeddedFont>
    <p:embeddedFont>
      <p:font typeface="Open Sauce Bold" pitchFamily="2" charset="77"/>
      <p:regular r:id="rId20"/>
      <p:bold r:id="rId21"/>
    </p:embeddedFont>
    <p:embeddedFont>
      <p:font typeface="Raleway" pitchFamily="2" charset="77"/>
      <p:regular r:id="rId22"/>
      <p:bold r:id="rId23"/>
      <p:italic r:id="rId24"/>
      <p:boldItalic r:id="rId25"/>
    </p:embeddedFont>
    <p:embeddedFont>
      <p:font typeface="TT Hoves" panose="02000003020000060003"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38" autoAdjust="0"/>
  </p:normalViewPr>
  <p:slideViewPr>
    <p:cSldViewPr>
      <p:cViewPr varScale="1">
        <p:scale>
          <a:sx n="62" d="100"/>
          <a:sy n="62" d="100"/>
        </p:scale>
        <p:origin x="216" y="7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114DF-CD5B-8B43-A9EB-4B58116B17C7}" type="datetimeFigureOut">
              <a:rPr lang="en-US" smtClean="0"/>
              <a:t>7/30/24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8E7A12-36C9-2242-924D-BF43B6F1923E}" type="slidenum">
              <a:rPr lang="en-US" smtClean="0"/>
              <a:t>‹#›</a:t>
            </a:fld>
            <a:endParaRPr lang="en-US"/>
          </a:p>
        </p:txBody>
      </p:sp>
    </p:spTree>
    <p:extLst>
      <p:ext uri="{BB962C8B-B14F-4D97-AF65-F5344CB8AC3E}">
        <p14:creationId xmlns:p14="http://schemas.microsoft.com/office/powerpoint/2010/main" val="295831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656529" y="984381"/>
            <a:ext cx="6800658" cy="8611002"/>
          </a:xfrm>
          <a:custGeom>
            <a:avLst/>
            <a:gdLst/>
            <a:ahLst/>
            <a:cxnLst/>
            <a:rect l="l" t="t" r="r" b="b"/>
            <a:pathLst>
              <a:path w="6800658" h="8611002">
                <a:moveTo>
                  <a:pt x="0" y="0"/>
                </a:moveTo>
                <a:lnTo>
                  <a:pt x="6800658" y="0"/>
                </a:lnTo>
                <a:lnTo>
                  <a:pt x="6800658" y="8611002"/>
                </a:lnTo>
                <a:lnTo>
                  <a:pt x="0" y="8611002"/>
                </a:lnTo>
                <a:lnTo>
                  <a:pt x="0" y="0"/>
                </a:lnTo>
                <a:close/>
              </a:path>
            </a:pathLst>
          </a:custGeom>
          <a:blipFill>
            <a:blip r:embed="rId2">
              <a:alphaModFix amt="78000"/>
            </a:blip>
            <a:stretch>
              <a:fillRect l="-14032" t="-1141" r="-14032"/>
            </a:stretch>
          </a:blipFill>
        </p:spPr>
        <p:txBody>
          <a:bodyPr/>
          <a:lstStyle/>
          <a:p>
            <a:endParaRPr lang="en-US" dirty="0"/>
          </a:p>
        </p:txBody>
      </p:sp>
      <p:grpSp>
        <p:nvGrpSpPr>
          <p:cNvPr id="3" name="Group 3"/>
          <p:cNvGrpSpPr/>
          <p:nvPr/>
        </p:nvGrpSpPr>
        <p:grpSpPr>
          <a:xfrm>
            <a:off x="10740497" y="3548532"/>
            <a:ext cx="4528068" cy="379724"/>
            <a:chOff x="0" y="0"/>
            <a:chExt cx="1098755" cy="92142"/>
          </a:xfrm>
        </p:grpSpPr>
        <p:sp>
          <p:nvSpPr>
            <p:cNvPr id="4" name="Freeform 4"/>
            <p:cNvSpPr/>
            <p:nvPr/>
          </p:nvSpPr>
          <p:spPr>
            <a:xfrm>
              <a:off x="0" y="0"/>
              <a:ext cx="1098755" cy="92142"/>
            </a:xfrm>
            <a:custGeom>
              <a:avLst/>
              <a:gdLst/>
              <a:ahLst/>
              <a:cxnLst/>
              <a:rect l="l" t="t" r="r" b="b"/>
              <a:pathLst>
                <a:path w="1098755" h="92142">
                  <a:moveTo>
                    <a:pt x="46071" y="0"/>
                  </a:moveTo>
                  <a:lnTo>
                    <a:pt x="1052684" y="0"/>
                  </a:lnTo>
                  <a:cubicBezTo>
                    <a:pt x="1078128" y="0"/>
                    <a:pt x="1098755" y="20627"/>
                    <a:pt x="1098755" y="46071"/>
                  </a:cubicBezTo>
                  <a:lnTo>
                    <a:pt x="1098755" y="46071"/>
                  </a:lnTo>
                  <a:cubicBezTo>
                    <a:pt x="1098755" y="58289"/>
                    <a:pt x="1093901" y="70008"/>
                    <a:pt x="1085261" y="78648"/>
                  </a:cubicBezTo>
                  <a:cubicBezTo>
                    <a:pt x="1076621" y="87288"/>
                    <a:pt x="1064903" y="92142"/>
                    <a:pt x="1052684" y="92142"/>
                  </a:cubicBezTo>
                  <a:lnTo>
                    <a:pt x="46071" y="92142"/>
                  </a:lnTo>
                  <a:cubicBezTo>
                    <a:pt x="20627" y="92142"/>
                    <a:pt x="0" y="71515"/>
                    <a:pt x="0" y="46071"/>
                  </a:cubicBezTo>
                  <a:lnTo>
                    <a:pt x="0" y="46071"/>
                  </a:lnTo>
                  <a:cubicBezTo>
                    <a:pt x="0" y="20627"/>
                    <a:pt x="20627" y="0"/>
                    <a:pt x="46071" y="0"/>
                  </a:cubicBezTo>
                  <a:close/>
                </a:path>
              </a:pathLst>
            </a:custGeom>
            <a:solidFill>
              <a:srgbClr val="000000">
                <a:alpha val="0"/>
              </a:srgbClr>
            </a:solidFill>
            <a:ln w="9525" cap="rnd">
              <a:solidFill>
                <a:srgbClr val="826B32"/>
              </a:solidFill>
              <a:prstDash val="solid"/>
              <a:round/>
            </a:ln>
          </p:spPr>
          <p:txBody>
            <a:bodyPr/>
            <a:lstStyle/>
            <a:p>
              <a:endParaRPr lang="en-US" dirty="0"/>
            </a:p>
          </p:txBody>
        </p:sp>
        <p:sp>
          <p:nvSpPr>
            <p:cNvPr id="5" name="TextBox 5"/>
            <p:cNvSpPr txBox="1"/>
            <p:nvPr/>
          </p:nvSpPr>
          <p:spPr>
            <a:xfrm>
              <a:off x="0" y="-28575"/>
              <a:ext cx="1098755" cy="120717"/>
            </a:xfrm>
            <a:prstGeom prst="rect">
              <a:avLst/>
            </a:prstGeom>
          </p:spPr>
          <p:txBody>
            <a:bodyPr lIns="48876" tIns="48876" rIns="48876" bIns="48876" rtlCol="0" anchor="ctr"/>
            <a:lstStyle/>
            <a:p>
              <a:pPr algn="ctr">
                <a:lnSpc>
                  <a:spcPts val="2424"/>
                </a:lnSpc>
              </a:pPr>
              <a:endParaRPr dirty="0"/>
            </a:p>
          </p:txBody>
        </p:sp>
      </p:grpSp>
      <p:sp>
        <p:nvSpPr>
          <p:cNvPr id="6" name="Freeform 6"/>
          <p:cNvSpPr/>
          <p:nvPr/>
        </p:nvSpPr>
        <p:spPr>
          <a:xfrm>
            <a:off x="655722" y="1028700"/>
            <a:ext cx="6801465" cy="8566683"/>
          </a:xfrm>
          <a:custGeom>
            <a:avLst/>
            <a:gdLst/>
            <a:ahLst/>
            <a:cxnLst/>
            <a:rect l="l" t="t" r="r" b="b"/>
            <a:pathLst>
              <a:path w="6801465" h="8566683">
                <a:moveTo>
                  <a:pt x="0" y="0"/>
                </a:moveTo>
                <a:lnTo>
                  <a:pt x="6801465" y="0"/>
                </a:lnTo>
                <a:lnTo>
                  <a:pt x="6801465" y="8566683"/>
                </a:lnTo>
                <a:lnTo>
                  <a:pt x="0" y="8566683"/>
                </a:lnTo>
                <a:lnTo>
                  <a:pt x="0" y="0"/>
                </a:lnTo>
                <a:close/>
              </a:path>
            </a:pathLst>
          </a:custGeom>
          <a:blipFill>
            <a:blip r:embed="rId3">
              <a:alphaModFix amt="27000"/>
            </a:blip>
            <a:stretch>
              <a:fillRect l="-188" t="-4842" r="-188" b="-887"/>
            </a:stretch>
          </a:blipFill>
        </p:spPr>
        <p:txBody>
          <a:bodyPr/>
          <a:lstStyle/>
          <a:p>
            <a:endParaRPr lang="en-US" dirty="0"/>
          </a:p>
        </p:txBody>
      </p:sp>
      <p:sp>
        <p:nvSpPr>
          <p:cNvPr id="7" name="TextBox 7"/>
          <p:cNvSpPr txBox="1"/>
          <p:nvPr/>
        </p:nvSpPr>
        <p:spPr>
          <a:xfrm>
            <a:off x="7413074" y="4406870"/>
            <a:ext cx="10874926" cy="1316212"/>
          </a:xfrm>
          <a:prstGeom prst="rect">
            <a:avLst/>
          </a:prstGeom>
        </p:spPr>
        <p:txBody>
          <a:bodyPr lIns="0" tIns="0" rIns="0" bIns="0" rtlCol="0" anchor="t">
            <a:spAutoFit/>
          </a:bodyPr>
          <a:lstStyle/>
          <a:p>
            <a:pPr algn="ctr">
              <a:lnSpc>
                <a:spcPts val="8694"/>
              </a:lnSpc>
            </a:pPr>
            <a:r>
              <a:rPr lang="en-US" sz="8694" spc="-60" dirty="0">
                <a:solidFill>
                  <a:srgbClr val="826B32"/>
                </a:solidFill>
                <a:latin typeface="ITC Avant Garde Gothic"/>
                <a:ea typeface="ITC Avant Garde Gothic"/>
                <a:cs typeface="ITC Avant Garde Gothic"/>
                <a:sym typeface="ITC Avant Garde Gothic"/>
              </a:rPr>
              <a:t>The Síkat Agency</a:t>
            </a:r>
          </a:p>
        </p:txBody>
      </p:sp>
      <p:sp>
        <p:nvSpPr>
          <p:cNvPr id="8" name="TextBox 8"/>
          <p:cNvSpPr txBox="1"/>
          <p:nvPr/>
        </p:nvSpPr>
        <p:spPr>
          <a:xfrm>
            <a:off x="14270890" y="9642840"/>
            <a:ext cx="3600643" cy="237283"/>
          </a:xfrm>
          <a:prstGeom prst="rect">
            <a:avLst/>
          </a:prstGeom>
        </p:spPr>
        <p:txBody>
          <a:bodyPr lIns="0" tIns="0" rIns="0" bIns="0" rtlCol="0" anchor="t">
            <a:spAutoFit/>
          </a:bodyPr>
          <a:lstStyle/>
          <a:p>
            <a:pPr algn="r">
              <a:lnSpc>
                <a:spcPts val="1919"/>
              </a:lnSpc>
            </a:pPr>
            <a:r>
              <a:rPr lang="en-US" sz="1371" spc="-20" dirty="0">
                <a:solidFill>
                  <a:srgbClr val="000000"/>
                </a:solidFill>
                <a:latin typeface="Open Sauce"/>
                <a:ea typeface="Open Sauce"/>
                <a:cs typeface="Open Sauce"/>
                <a:sym typeface="Open Sauce"/>
              </a:rPr>
              <a:t>PREPARED FOR CLIENT_NAME_HERE</a:t>
            </a:r>
          </a:p>
        </p:txBody>
      </p:sp>
      <p:sp>
        <p:nvSpPr>
          <p:cNvPr id="9" name="TextBox 9"/>
          <p:cNvSpPr txBox="1"/>
          <p:nvPr/>
        </p:nvSpPr>
        <p:spPr>
          <a:xfrm>
            <a:off x="10740497" y="3616566"/>
            <a:ext cx="4528068" cy="244277"/>
          </a:xfrm>
          <a:prstGeom prst="rect">
            <a:avLst/>
          </a:prstGeom>
        </p:spPr>
        <p:txBody>
          <a:bodyPr lIns="0" tIns="0" rIns="0" bIns="0" rtlCol="0" anchor="t">
            <a:spAutoFit/>
          </a:bodyPr>
          <a:lstStyle/>
          <a:p>
            <a:pPr algn="ctr">
              <a:lnSpc>
                <a:spcPts val="2067"/>
              </a:lnSpc>
            </a:pPr>
            <a:r>
              <a:rPr lang="en-US" sz="1476" spc="-22" dirty="0">
                <a:solidFill>
                  <a:srgbClr val="000000"/>
                </a:solidFill>
                <a:latin typeface="Open Sauce"/>
                <a:ea typeface="Open Sauce"/>
                <a:cs typeface="Open Sauce"/>
                <a:sym typeface="Open Sauce"/>
              </a:rPr>
              <a:t>SOCIAL MEDIA MARKETING AND MANAGEMENT</a:t>
            </a:r>
          </a:p>
        </p:txBody>
      </p:sp>
      <p:sp>
        <p:nvSpPr>
          <p:cNvPr id="10" name="TextBox 10"/>
          <p:cNvSpPr txBox="1"/>
          <p:nvPr/>
        </p:nvSpPr>
        <p:spPr>
          <a:xfrm>
            <a:off x="10573573" y="6044431"/>
            <a:ext cx="4861917" cy="189273"/>
          </a:xfrm>
          <a:prstGeom prst="rect">
            <a:avLst/>
          </a:prstGeom>
        </p:spPr>
        <p:txBody>
          <a:bodyPr lIns="0" tIns="0" rIns="0" bIns="0" rtlCol="0" anchor="t">
            <a:spAutoFit/>
          </a:bodyPr>
          <a:lstStyle/>
          <a:p>
            <a:pPr algn="ctr">
              <a:lnSpc>
                <a:spcPts val="1118"/>
              </a:lnSpc>
            </a:pPr>
            <a:r>
              <a:rPr lang="en-US" sz="2236" spc="-145" dirty="0">
                <a:solidFill>
                  <a:srgbClr val="826B32"/>
                </a:solidFill>
                <a:latin typeface="JetBrains Mono"/>
                <a:ea typeface="JetBrains Mono"/>
                <a:cs typeface="JetBrains Mono"/>
                <a:sym typeface="JetBrains Mono"/>
              </a:rPr>
              <a:t>Brand Better, Strategize smarter</a:t>
            </a:r>
          </a:p>
        </p:txBody>
      </p:sp>
      <p:pic>
        <p:nvPicPr>
          <p:cNvPr id="15" name="Picture 14" descr="A black text on a white background&#10;&#10;Description automatically generated">
            <a:extLst>
              <a:ext uri="{FF2B5EF4-FFF2-40B4-BE49-F238E27FC236}">
                <a16:creationId xmlns:a16="http://schemas.microsoft.com/office/drawing/2014/main" id="{74AE7F2A-43D0-C991-3F24-BD7D60259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552" y="1257300"/>
            <a:ext cx="4762500" cy="3327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2">
              <a:alphaModFix amt="28000"/>
            </a:blip>
            <a:stretch>
              <a:fillRect l="-18107" r="-18107" b="-1653"/>
            </a:stretch>
          </a:blipFill>
        </p:spPr>
        <p:txBody>
          <a:bodyPr/>
          <a:lstStyle/>
          <a:p>
            <a:endParaRPr lang="en-US" dirty="0"/>
          </a:p>
        </p:txBody>
      </p:sp>
      <p:sp>
        <p:nvSpPr>
          <p:cNvPr id="3" name="Freeform 3"/>
          <p:cNvSpPr/>
          <p:nvPr/>
        </p:nvSpPr>
        <p:spPr>
          <a:xfrm>
            <a:off x="14776871" y="-2257727"/>
            <a:ext cx="6359236" cy="6572854"/>
          </a:xfrm>
          <a:custGeom>
            <a:avLst/>
            <a:gdLst/>
            <a:ahLst/>
            <a:cxnLst/>
            <a:rect l="l" t="t" r="r" b="b"/>
            <a:pathLst>
              <a:path w="6359236" h="6572854">
                <a:moveTo>
                  <a:pt x="0" y="0"/>
                </a:moveTo>
                <a:lnTo>
                  <a:pt x="6359236" y="0"/>
                </a:lnTo>
                <a:lnTo>
                  <a:pt x="6359236" y="6572854"/>
                </a:lnTo>
                <a:lnTo>
                  <a:pt x="0" y="6572854"/>
                </a:lnTo>
                <a:lnTo>
                  <a:pt x="0" y="0"/>
                </a:lnTo>
                <a:close/>
              </a:path>
            </a:pathLst>
          </a:custGeom>
          <a:blipFill>
            <a:blip r:embed="rId3">
              <a:alphaModFix amt="56000"/>
            </a:blip>
            <a:stretch>
              <a:fillRect/>
            </a:stretch>
          </a:blipFill>
        </p:spPr>
        <p:txBody>
          <a:bodyPr/>
          <a:lstStyle/>
          <a:p>
            <a:endParaRPr lang="en-US" dirty="0"/>
          </a:p>
        </p:txBody>
      </p:sp>
      <p:sp>
        <p:nvSpPr>
          <p:cNvPr id="4" name="Freeform 4"/>
          <p:cNvSpPr/>
          <p:nvPr/>
        </p:nvSpPr>
        <p:spPr>
          <a:xfrm rot="9564813">
            <a:off x="-1818522" y="6331499"/>
            <a:ext cx="6359236" cy="6572854"/>
          </a:xfrm>
          <a:custGeom>
            <a:avLst/>
            <a:gdLst/>
            <a:ahLst/>
            <a:cxnLst/>
            <a:rect l="l" t="t" r="r" b="b"/>
            <a:pathLst>
              <a:path w="6359236" h="6572854">
                <a:moveTo>
                  <a:pt x="0" y="0"/>
                </a:moveTo>
                <a:lnTo>
                  <a:pt x="6359237" y="0"/>
                </a:lnTo>
                <a:lnTo>
                  <a:pt x="6359237" y="6572854"/>
                </a:lnTo>
                <a:lnTo>
                  <a:pt x="0" y="6572854"/>
                </a:lnTo>
                <a:lnTo>
                  <a:pt x="0" y="0"/>
                </a:lnTo>
                <a:close/>
              </a:path>
            </a:pathLst>
          </a:custGeom>
          <a:blipFill>
            <a:blip r:embed="rId3">
              <a:alphaModFix amt="25000"/>
            </a:blip>
            <a:stretch>
              <a:fillRect/>
            </a:stretch>
          </a:blipFill>
        </p:spPr>
        <p:txBody>
          <a:bodyPr/>
          <a:lstStyle/>
          <a:p>
            <a:endParaRPr lang="en-US" dirty="0"/>
          </a:p>
        </p:txBody>
      </p:sp>
      <p:sp>
        <p:nvSpPr>
          <p:cNvPr id="5" name="TextBox 5"/>
          <p:cNvSpPr txBox="1"/>
          <p:nvPr/>
        </p:nvSpPr>
        <p:spPr>
          <a:xfrm>
            <a:off x="829877" y="1382000"/>
            <a:ext cx="9283058" cy="4444131"/>
          </a:xfrm>
          <a:prstGeom prst="rect">
            <a:avLst/>
          </a:prstGeom>
        </p:spPr>
        <p:txBody>
          <a:bodyPr lIns="0" tIns="0" rIns="0" bIns="0" rtlCol="0" anchor="t">
            <a:spAutoFit/>
          </a:bodyPr>
          <a:lstStyle/>
          <a:p>
            <a:pPr algn="l">
              <a:lnSpc>
                <a:spcPts val="17263"/>
              </a:lnSpc>
            </a:pPr>
            <a:r>
              <a:rPr lang="en-US" sz="15984" spc="-1406" dirty="0">
                <a:solidFill>
                  <a:srgbClr val="826B32"/>
                </a:solidFill>
                <a:latin typeface="Noto Serif Display ExtraCondensed"/>
                <a:ea typeface="Noto Serif Display ExtraCondensed"/>
                <a:cs typeface="Noto Serif Display ExtraCondensed"/>
                <a:sym typeface="Noto Serif Display ExtraCondensed"/>
              </a:rPr>
              <a:t>WHO WE </a:t>
            </a:r>
          </a:p>
          <a:p>
            <a:pPr algn="l">
              <a:lnSpc>
                <a:spcPts val="17263"/>
              </a:lnSpc>
            </a:pPr>
            <a:r>
              <a:rPr lang="en-US" sz="15984" spc="-1406" dirty="0">
                <a:solidFill>
                  <a:srgbClr val="826B32"/>
                </a:solidFill>
                <a:latin typeface="Noto Serif Display ExtraCondensed"/>
                <a:ea typeface="Noto Serif Display ExtraCondensed"/>
                <a:cs typeface="Noto Serif Display ExtraCondensed"/>
                <a:sym typeface="Noto Serif Display ExtraCondensed"/>
              </a:rPr>
              <a:t>ARE</a:t>
            </a:r>
          </a:p>
        </p:txBody>
      </p:sp>
      <p:sp>
        <p:nvSpPr>
          <p:cNvPr id="6" name="TextBox 6"/>
          <p:cNvSpPr txBox="1"/>
          <p:nvPr/>
        </p:nvSpPr>
        <p:spPr>
          <a:xfrm>
            <a:off x="8130654" y="1689177"/>
            <a:ext cx="8820802" cy="1323349"/>
          </a:xfrm>
          <a:prstGeom prst="rect">
            <a:avLst/>
          </a:prstGeom>
        </p:spPr>
        <p:txBody>
          <a:bodyPr lIns="0" tIns="0" rIns="0" bIns="0" rtlCol="0" anchor="t">
            <a:spAutoFit/>
          </a:bodyPr>
          <a:lstStyle/>
          <a:p>
            <a:pPr algn="l">
              <a:lnSpc>
                <a:spcPts val="2659"/>
              </a:lnSpc>
            </a:pPr>
            <a:r>
              <a:rPr lang="en-US" sz="1899" spc="-28" dirty="0">
                <a:solidFill>
                  <a:srgbClr val="000000"/>
                </a:solidFill>
                <a:latin typeface="JetBrains Mono"/>
                <a:ea typeface="JetBrains Mono"/>
                <a:cs typeface="JetBrains Mono"/>
                <a:sym typeface="JetBrains Mono"/>
              </a:rPr>
              <a:t>Welcome to The Síkat Agency, a full-service Social media marketing and management agency focused on social media management. We're proud to present our proposal for a comprehensive social media strategy for your business.</a:t>
            </a:r>
          </a:p>
        </p:txBody>
      </p:sp>
      <p:sp>
        <p:nvSpPr>
          <p:cNvPr id="7" name="TextBox 7"/>
          <p:cNvSpPr txBox="1"/>
          <p:nvPr/>
        </p:nvSpPr>
        <p:spPr>
          <a:xfrm>
            <a:off x="8130654" y="3407352"/>
            <a:ext cx="4226704" cy="5947654"/>
          </a:xfrm>
          <a:prstGeom prst="rect">
            <a:avLst/>
          </a:prstGeom>
        </p:spPr>
        <p:txBody>
          <a:bodyPr lIns="0" tIns="0" rIns="0" bIns="0" rtlCol="0" anchor="t">
            <a:spAutoFit/>
          </a:bodyPr>
          <a:lstStyle/>
          <a:p>
            <a:pPr algn="just">
              <a:lnSpc>
                <a:spcPts val="1548"/>
              </a:lnSpc>
            </a:pPr>
            <a:r>
              <a:rPr lang="en-US" sz="1105" spc="-16" dirty="0">
                <a:solidFill>
                  <a:srgbClr val="000000">
                    <a:alpha val="69804"/>
                  </a:srgbClr>
                </a:solidFill>
                <a:latin typeface="Open Sauce"/>
                <a:ea typeface="Open Sauce"/>
                <a:cs typeface="Open Sauce"/>
                <a:sym typeface="Open Sauce"/>
              </a:rPr>
              <a:t>In the digital era, social media has emerged as a transformative force in business, reshaping the way companies interact with customers and market their products. With the advent of platforms like Facebook, Twitter, Instagram, and LinkedIn, the business landscape has seen a paradigm shift from traditional marketing to dynamic, interactive customer engagement. Social media offers unprecedented access to large audiences, enabling businesses to amplify their brand message, gather valuable consumer insights, and respond to market trends in real-time. The Sikat Agency recognizes this revolution, positioning ourself as the compass that guides businesses through the complex terrain of social media marketing and management, ensuring that our clients not only adapt but thrive in this new digital frontier.</a:t>
            </a:r>
          </a:p>
          <a:p>
            <a:pPr algn="just">
              <a:lnSpc>
                <a:spcPts val="1548"/>
              </a:lnSpc>
            </a:pPr>
            <a:endParaRPr lang="en-US" sz="1105" spc="-16" dirty="0">
              <a:solidFill>
                <a:srgbClr val="000000">
                  <a:alpha val="69804"/>
                </a:srgbClr>
              </a:solidFill>
              <a:latin typeface="Open Sauce"/>
              <a:ea typeface="Open Sauce"/>
              <a:cs typeface="Open Sauce"/>
              <a:sym typeface="Open Sauce"/>
            </a:endParaRPr>
          </a:p>
          <a:p>
            <a:pPr algn="just">
              <a:lnSpc>
                <a:spcPts val="1548"/>
              </a:lnSpc>
            </a:pPr>
            <a:r>
              <a:rPr lang="en-US" sz="1105" spc="-16" dirty="0">
                <a:solidFill>
                  <a:srgbClr val="000000">
                    <a:alpha val="69804"/>
                  </a:srgbClr>
                </a:solidFill>
                <a:latin typeface="Open Sauce Bold"/>
                <a:ea typeface="Open Sauce Bold"/>
                <a:cs typeface="Open Sauce Bold"/>
                <a:sym typeface="Open Sauce Bold"/>
              </a:rPr>
              <a:t>Mission:</a:t>
            </a:r>
          </a:p>
          <a:p>
            <a:pPr algn="just">
              <a:lnSpc>
                <a:spcPts val="1548"/>
              </a:lnSpc>
            </a:pPr>
            <a:r>
              <a:rPr lang="en-US" sz="1105" spc="-16" dirty="0">
                <a:solidFill>
                  <a:srgbClr val="000000">
                    <a:alpha val="69804"/>
                  </a:srgbClr>
                </a:solidFill>
                <a:latin typeface="Open Sauce"/>
                <a:ea typeface="Open Sauce"/>
                <a:cs typeface="Open Sauce"/>
                <a:sym typeface="Open Sauce"/>
              </a:rPr>
              <a:t>The Sikat Agency is steadfast in its mission to redefine the essence of community-building within the digital landscape, embracing its continuously evolving cultural manifestations. Our goal is to craft and nurture an ecosystem where authentic connections flourish, driven by innovative strategies that resonate with the heartbeat of the digital age.</a:t>
            </a:r>
          </a:p>
          <a:p>
            <a:pPr algn="just">
              <a:lnSpc>
                <a:spcPts val="1548"/>
              </a:lnSpc>
            </a:pPr>
            <a:endParaRPr lang="en-US" sz="1105" spc="-16" dirty="0">
              <a:solidFill>
                <a:srgbClr val="000000">
                  <a:alpha val="69804"/>
                </a:srgbClr>
              </a:solidFill>
              <a:latin typeface="Open Sauce"/>
              <a:ea typeface="Open Sauce"/>
              <a:cs typeface="Open Sauce"/>
              <a:sym typeface="Open Sauce"/>
            </a:endParaRPr>
          </a:p>
          <a:p>
            <a:pPr algn="just">
              <a:lnSpc>
                <a:spcPts val="1548"/>
              </a:lnSpc>
            </a:pPr>
            <a:r>
              <a:rPr lang="en-US" sz="1105" spc="-16" dirty="0">
                <a:solidFill>
                  <a:srgbClr val="000000">
                    <a:alpha val="69804"/>
                  </a:srgbClr>
                </a:solidFill>
                <a:latin typeface="Open Sauce Bold"/>
                <a:ea typeface="Open Sauce Bold"/>
                <a:cs typeface="Open Sauce Bold"/>
                <a:sym typeface="Open Sauce Bold"/>
              </a:rPr>
              <a:t>Vision:</a:t>
            </a:r>
          </a:p>
          <a:p>
            <a:pPr algn="just">
              <a:lnSpc>
                <a:spcPts val="1548"/>
              </a:lnSpc>
            </a:pPr>
            <a:r>
              <a:rPr lang="en-US" sz="1105" spc="-16" dirty="0">
                <a:solidFill>
                  <a:srgbClr val="000000">
                    <a:alpha val="69804"/>
                  </a:srgbClr>
                </a:solidFill>
                <a:latin typeface="Open Sauce"/>
                <a:ea typeface="Open Sauce"/>
                <a:cs typeface="Open Sauce"/>
                <a:sym typeface="Open Sauce"/>
              </a:rPr>
              <a:t>Our vision is to pioneer an interconnected ecosystem where consumers, communities, and brands converge in meaningful engagement. We envision a world where every digital interaction weaves a stronger bond, creating a tapestry of relationships that propel businesses and individuals towards mutual growth and success.</a:t>
            </a:r>
          </a:p>
          <a:p>
            <a:pPr algn="just">
              <a:lnSpc>
                <a:spcPts val="1548"/>
              </a:lnSpc>
            </a:pPr>
            <a:endParaRPr lang="en-US" sz="1105" spc="-16" dirty="0">
              <a:solidFill>
                <a:srgbClr val="000000">
                  <a:alpha val="69804"/>
                </a:srgbClr>
              </a:solidFill>
              <a:latin typeface="Open Sauce"/>
              <a:ea typeface="Open Sauce"/>
              <a:cs typeface="Open Sauce"/>
              <a:sym typeface="Open Sauce"/>
            </a:endParaRPr>
          </a:p>
        </p:txBody>
      </p:sp>
      <p:sp>
        <p:nvSpPr>
          <p:cNvPr id="8" name="TextBox 8"/>
          <p:cNvSpPr txBox="1"/>
          <p:nvPr/>
        </p:nvSpPr>
        <p:spPr>
          <a:xfrm>
            <a:off x="12745162" y="3407352"/>
            <a:ext cx="4063419" cy="4894401"/>
          </a:xfrm>
          <a:prstGeom prst="rect">
            <a:avLst/>
          </a:prstGeom>
        </p:spPr>
        <p:txBody>
          <a:bodyPr lIns="0" tIns="0" rIns="0" bIns="0" rtlCol="0" anchor="t">
            <a:spAutoFit/>
          </a:bodyPr>
          <a:lstStyle/>
          <a:p>
            <a:pPr algn="just">
              <a:lnSpc>
                <a:spcPts val="1559"/>
              </a:lnSpc>
            </a:pPr>
            <a:r>
              <a:rPr lang="en-US" sz="1113" spc="-16" dirty="0">
                <a:solidFill>
                  <a:srgbClr val="000000">
                    <a:alpha val="69804"/>
                  </a:srgbClr>
                </a:solidFill>
                <a:latin typeface="Open Sauce"/>
                <a:ea typeface="Open Sauce"/>
                <a:cs typeface="Open Sauce"/>
                <a:sym typeface="Open Sauce"/>
              </a:rPr>
              <a:t>The Sikat Agency offers a suite of comprehensive marketing solutions that extend beyond the boundaries of conventional social media management. By integrating a holistic approach to digital marketing, the agency crafts a broader strategy that encompasses social media, content creation, SEO, and targeted advertising. This integration ensures that each aspect of a brand's online presence is synergized, working in concert to amplify their message, engage with their audience more effectively, and drive meaningful results. The Sikat Agency's commitment to this integrated strategy positions its clients at the forefront of digital innovation, ensuring they harness the full potential of the internet's expansive reach.</a:t>
            </a:r>
          </a:p>
          <a:p>
            <a:pPr algn="just">
              <a:lnSpc>
                <a:spcPts val="1559"/>
              </a:lnSpc>
            </a:pPr>
            <a:endParaRPr lang="en-US" sz="1113" spc="-16" dirty="0">
              <a:solidFill>
                <a:srgbClr val="000000">
                  <a:alpha val="69804"/>
                </a:srgbClr>
              </a:solidFill>
              <a:latin typeface="Open Sauce"/>
              <a:ea typeface="Open Sauce"/>
              <a:cs typeface="Open Sauce"/>
              <a:sym typeface="Open Sauce"/>
            </a:endParaRPr>
          </a:p>
          <a:p>
            <a:pPr marL="0" lvl="1" indent="0" algn="just">
              <a:lnSpc>
                <a:spcPts val="1559"/>
              </a:lnSpc>
              <a:spcBef>
                <a:spcPct val="0"/>
              </a:spcBef>
            </a:pPr>
            <a:r>
              <a:rPr lang="en-US" sz="1113" spc="-16" dirty="0">
                <a:solidFill>
                  <a:srgbClr val="000000">
                    <a:alpha val="69804"/>
                  </a:srgbClr>
                </a:solidFill>
                <a:latin typeface="Open Sauce"/>
                <a:ea typeface="Open Sauce"/>
                <a:cs typeface="Open Sauce"/>
                <a:sym typeface="Open Sauce"/>
              </a:rPr>
              <a:t>As The Sikat Agency looks to the horizon, innovation and growth are at the core of its roadmap. The agency is poised to embrace and pioneer cutting-edge trends in social media marketing, such as the integration of artificial intelligence for personalized customer interactions and the utilization of data analytics for more targeted campaigns. The Sikat Agency is also set to expand its services to encompass emerging platforms and technologies, ensuring their clients benefit from the latest digital marketing innovations. By staying ahead of the curve, The Sikat Agency is dedicated to delivering growth and success for its clients in the ever-evolving landscape of social media marketing.</a:t>
            </a:r>
          </a:p>
        </p:txBody>
      </p:sp>
      <p:sp>
        <p:nvSpPr>
          <p:cNvPr id="9" name="TextBox 9"/>
          <p:cNvSpPr txBox="1"/>
          <p:nvPr/>
        </p:nvSpPr>
        <p:spPr>
          <a:xfrm>
            <a:off x="11805470" y="9792835"/>
            <a:ext cx="495970" cy="159520"/>
          </a:xfrm>
          <a:prstGeom prst="rect">
            <a:avLst/>
          </a:prstGeom>
        </p:spPr>
        <p:txBody>
          <a:bodyPr lIns="0" tIns="0" rIns="0" bIns="0" rtlCol="0" anchor="t">
            <a:spAutoFit/>
          </a:bodyPr>
          <a:lstStyle/>
          <a:p>
            <a:pPr algn="r">
              <a:lnSpc>
                <a:spcPts val="1346"/>
              </a:lnSpc>
              <a:spcBef>
                <a:spcPct val="0"/>
              </a:spcBef>
            </a:pPr>
            <a:r>
              <a:rPr lang="en-US" sz="962" spc="-48" dirty="0">
                <a:solidFill>
                  <a:srgbClr val="000000"/>
                </a:solidFill>
                <a:latin typeface="Open Sauce"/>
                <a:ea typeface="Open Sauce"/>
                <a:cs typeface="Open Sauce"/>
                <a:sym typeface="Open Sauce"/>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572809"/>
            <a:ext cx="18283428" cy="811283"/>
          </a:xfrm>
          <a:prstGeom prst="rect">
            <a:avLst/>
          </a:prstGeom>
          <a:noFill/>
        </p:spPr>
        <p:txBody>
          <a:bodyPr wrap="square" lIns="0" tIns="0" rIns="0" bIns="0" rtlCol="0" anchor="t"/>
          <a:lstStyle/>
          <a:p>
            <a:pPr algn="ctr">
              <a:lnSpc>
                <a:spcPts val="6390"/>
              </a:lnSpc>
            </a:pPr>
            <a:r>
              <a:rPr lang="en-US" sz="5625" b="1" dirty="0">
                <a:solidFill>
                  <a:srgbClr val="110B11"/>
                </a:solidFill>
                <a:latin typeface="Raleway" pitchFamily="34" charset="0"/>
                <a:ea typeface="Raleway" pitchFamily="34" charset="-122"/>
                <a:cs typeface="Raleway" pitchFamily="34" charset="-120"/>
              </a:rPr>
              <a:t>Contents</a:t>
            </a:r>
            <a:endParaRPr lang="en-US" sz="2700" dirty="0"/>
          </a:p>
        </p:txBody>
      </p:sp>
      <p:sp>
        <p:nvSpPr>
          <p:cNvPr id="3" name="Object 2"/>
          <p:cNvSpPr/>
          <p:nvPr/>
        </p:nvSpPr>
        <p:spPr>
          <a:xfrm>
            <a:off x="1428393" y="3508155"/>
            <a:ext cx="8170407" cy="4936995"/>
          </a:xfrm>
          <a:prstGeom prst="rect">
            <a:avLst/>
          </a:prstGeom>
          <a:noFill/>
        </p:spPr>
        <p:txBody>
          <a:bodyPr wrap="square" lIns="0" tIns="0" rIns="0" bIns="0" rtlCol="0" anchor="t"/>
          <a:lstStyle/>
          <a:p>
            <a:pPr marL="364350" indent="-364350">
              <a:lnSpc>
                <a:spcPts val="4889"/>
              </a:lnSpc>
              <a:buSzPct val="100000"/>
              <a:buFont typeface="+mj-lt"/>
              <a:buAutoNum type="arabicPeriod"/>
            </a:pPr>
            <a:r>
              <a:rPr lang="en-US" sz="4050" dirty="0">
                <a:solidFill>
                  <a:srgbClr val="110B11"/>
                </a:solidFill>
                <a:latin typeface="Raleway" pitchFamily="34" charset="0"/>
                <a:ea typeface="Raleway" pitchFamily="34" charset="-122"/>
                <a:cs typeface="Raleway" pitchFamily="34" charset="-120"/>
              </a:rPr>
              <a:t>Pricing Comparison</a:t>
            </a:r>
            <a:endParaRPr lang="en-US" sz="4200" dirty="0"/>
          </a:p>
          <a:p>
            <a:pPr>
              <a:lnSpc>
                <a:spcPts val="4889"/>
              </a:lnSpc>
              <a:spcBef>
                <a:spcPts val="3540"/>
              </a:spcBef>
              <a:buSzPct val="100000"/>
            </a:pPr>
            <a:r>
              <a:rPr lang="en-US" sz="4050" dirty="0">
                <a:solidFill>
                  <a:srgbClr val="110B11"/>
                </a:solidFill>
                <a:latin typeface="Raleway" pitchFamily="34" charset="0"/>
                <a:ea typeface="Raleway" pitchFamily="34" charset="-122"/>
                <a:cs typeface="Raleway" pitchFamily="34" charset="-120"/>
              </a:rPr>
              <a:t>2.Target Audience</a:t>
            </a:r>
          </a:p>
          <a:p>
            <a:pPr>
              <a:lnSpc>
                <a:spcPts val="4889"/>
              </a:lnSpc>
              <a:spcBef>
                <a:spcPts val="3540"/>
              </a:spcBef>
              <a:buSzPct val="100000"/>
            </a:pPr>
            <a:r>
              <a:rPr lang="en-US" sz="4050" dirty="0">
                <a:solidFill>
                  <a:srgbClr val="110B11"/>
                </a:solidFill>
                <a:latin typeface="Raleway" pitchFamily="34" charset="0"/>
                <a:ea typeface="Raleway" pitchFamily="34" charset="-122"/>
                <a:cs typeface="Raleway" pitchFamily="34" charset="-120"/>
              </a:rPr>
              <a:t>3. Competitors</a:t>
            </a:r>
          </a:p>
          <a:p>
            <a:pPr>
              <a:lnSpc>
                <a:spcPts val="4889"/>
              </a:lnSpc>
              <a:spcBef>
                <a:spcPts val="3540"/>
              </a:spcBef>
              <a:buSzPct val="100000"/>
            </a:pPr>
            <a:r>
              <a:rPr lang="en-US" sz="4050" dirty="0">
                <a:solidFill>
                  <a:srgbClr val="110B11"/>
                </a:solidFill>
                <a:latin typeface="Raleway" pitchFamily="34" charset="0"/>
                <a:ea typeface="Raleway" pitchFamily="34" charset="-122"/>
                <a:cs typeface="Raleway" pitchFamily="34" charset="-120"/>
              </a:rPr>
              <a:t>4. SWOT</a:t>
            </a:r>
          </a:p>
          <a:p>
            <a:pPr>
              <a:lnSpc>
                <a:spcPts val="4889"/>
              </a:lnSpc>
              <a:spcBef>
                <a:spcPts val="3540"/>
              </a:spcBef>
              <a:buSzPct val="100000"/>
            </a:pPr>
            <a:r>
              <a:rPr lang="en-US" sz="4050" dirty="0">
                <a:solidFill>
                  <a:srgbClr val="110B11"/>
                </a:solidFill>
                <a:latin typeface="Raleway" pitchFamily="34" charset="0"/>
                <a:ea typeface="Raleway" pitchFamily="34" charset="-122"/>
                <a:cs typeface="Raleway" pitchFamily="34" charset="-120"/>
              </a:rPr>
              <a:t>5. Target Audience</a:t>
            </a:r>
          </a:p>
        </p:txBody>
      </p:sp>
      <p:sp>
        <p:nvSpPr>
          <p:cNvPr id="4" name="Object 3"/>
          <p:cNvSpPr/>
          <p:nvPr/>
        </p:nvSpPr>
        <p:spPr>
          <a:xfrm>
            <a:off x="9427392" y="3508156"/>
            <a:ext cx="8170407" cy="3857888"/>
          </a:xfrm>
          <a:prstGeom prst="rect">
            <a:avLst/>
          </a:prstGeom>
          <a:noFill/>
        </p:spPr>
        <p:txBody>
          <a:bodyPr wrap="square" lIns="0" tIns="0" rIns="0" bIns="0" rtlCol="0" anchor="t"/>
          <a:lstStyle/>
          <a:p>
            <a:pPr>
              <a:lnSpc>
                <a:spcPts val="4889"/>
              </a:lnSpc>
              <a:buSzPct val="100000"/>
            </a:pPr>
            <a:r>
              <a:rPr lang="en-US" sz="4050" dirty="0">
                <a:solidFill>
                  <a:srgbClr val="110B11"/>
                </a:solidFill>
                <a:latin typeface="Raleway" pitchFamily="34" charset="0"/>
                <a:ea typeface="Raleway" pitchFamily="34" charset="-122"/>
                <a:cs typeface="Raleway" pitchFamily="34" charset="-120"/>
              </a:rPr>
              <a:t>6. KPI’s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572809"/>
            <a:ext cx="18283428" cy="811283"/>
          </a:xfrm>
          <a:prstGeom prst="rect">
            <a:avLst/>
          </a:prstGeom>
          <a:noFill/>
        </p:spPr>
        <p:txBody>
          <a:bodyPr wrap="square" lIns="0" tIns="0" rIns="0" bIns="0" rtlCol="0" anchor="t"/>
          <a:lstStyle/>
          <a:p>
            <a:pPr algn="ctr">
              <a:lnSpc>
                <a:spcPts val="6390"/>
              </a:lnSpc>
            </a:pPr>
            <a:r>
              <a:rPr lang="en-US" sz="5625" b="1" dirty="0">
                <a:latin typeface="Raleway" pitchFamily="34" charset="0"/>
                <a:ea typeface="Raleway" pitchFamily="34" charset="-122"/>
                <a:cs typeface="Raleway" pitchFamily="34" charset="-120"/>
              </a:rPr>
              <a:t>Pricing/Feature Comparison</a:t>
            </a:r>
            <a:endParaRPr lang="en-US" sz="2700" dirty="0"/>
          </a:p>
        </p:txBody>
      </p:sp>
      <p:sp>
        <p:nvSpPr>
          <p:cNvPr id="3" name="Object 2"/>
          <p:cNvSpPr/>
          <p:nvPr/>
        </p:nvSpPr>
        <p:spPr>
          <a:xfrm>
            <a:off x="0" y="1540991"/>
            <a:ext cx="18283428" cy="481637"/>
          </a:xfrm>
          <a:prstGeom prst="rect">
            <a:avLst/>
          </a:prstGeom>
          <a:noFill/>
        </p:spPr>
        <p:txBody>
          <a:bodyPr wrap="square" lIns="0" tIns="0" rIns="0" bIns="0" rtlCol="0" anchor="t"/>
          <a:lstStyle/>
          <a:p>
            <a:pPr algn="ctr">
              <a:lnSpc>
                <a:spcPts val="3794"/>
              </a:lnSpc>
              <a:spcBef>
                <a:spcPts val="1212"/>
              </a:spcBef>
            </a:pPr>
            <a:r>
              <a:rPr lang="en-US" sz="2813" dirty="0">
                <a:solidFill>
                  <a:srgbClr val="000000">
                    <a:alpha val="80000"/>
                  </a:srgbClr>
                </a:solidFill>
                <a:latin typeface="Raleway" pitchFamily="34" charset="0"/>
                <a:ea typeface="Raleway" pitchFamily="34" charset="-122"/>
                <a:cs typeface="Raleway" pitchFamily="34" charset="-120"/>
              </a:rPr>
              <a:t>Do a side-by-side comparison to show how your brand stacks vs. the competition</a:t>
            </a:r>
            <a:endParaRPr lang="en-US" sz="2700"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5462" y="4242638"/>
            <a:ext cx="15312371" cy="5342189"/>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5462" y="4242638"/>
            <a:ext cx="15298088" cy="5327906"/>
          </a:xfrm>
          <a:prstGeom prst="rect">
            <a:avLst/>
          </a:prstGeom>
        </p:spPr>
      </p:pic>
      <p:sp>
        <p:nvSpPr>
          <p:cNvPr id="6" name="Object 5"/>
          <p:cNvSpPr/>
          <p:nvPr/>
        </p:nvSpPr>
        <p:spPr>
          <a:xfrm>
            <a:off x="1495506" y="2628244"/>
            <a:ext cx="2542683" cy="1614416"/>
          </a:xfrm>
          <a:prstGeom prst="rect">
            <a:avLst/>
          </a:prstGeom>
          <a:noFill/>
        </p:spPr>
        <p:txBody>
          <a:bodyPr wrap="square" rtlCol="0" anchor="ctr">
            <a:normAutofit/>
          </a:bodyPr>
          <a:lstStyle/>
          <a:p>
            <a:pPr algn="l">
              <a:buNone/>
            </a:pPr>
            <a:r>
              <a:rPr lang="en-US" sz="3000" dirty="0">
                <a:solidFill>
                  <a:srgbClr val="110B11"/>
                </a:solidFill>
                <a:latin typeface="Raleway Regular" pitchFamily="34" charset="0"/>
                <a:ea typeface="Raleway Regular" pitchFamily="34" charset="-122"/>
                <a:cs typeface="Raleway Regular" pitchFamily="34" charset="-120"/>
              </a:rPr>
              <a:t>Brand</a:t>
            </a:r>
            <a:endParaRPr lang="en-US" sz="2700" dirty="0"/>
          </a:p>
        </p:txBody>
      </p:sp>
      <p:sp>
        <p:nvSpPr>
          <p:cNvPr id="7" name="Object 6"/>
          <p:cNvSpPr/>
          <p:nvPr/>
        </p:nvSpPr>
        <p:spPr>
          <a:xfrm>
            <a:off x="4038190" y="2628244"/>
            <a:ext cx="5810726" cy="1614416"/>
          </a:xfrm>
          <a:prstGeom prst="rect">
            <a:avLst/>
          </a:prstGeom>
          <a:noFill/>
        </p:spPr>
        <p:txBody>
          <a:bodyPr wrap="square" rtlCol="0" anchor="ctr">
            <a:normAutofit/>
          </a:bodyPr>
          <a:lstStyle/>
          <a:p>
            <a:pPr algn="ctr">
              <a:buNone/>
            </a:pPr>
            <a:r>
              <a:rPr lang="en-US" sz="2550" dirty="0">
                <a:solidFill>
                  <a:srgbClr val="110B11"/>
                </a:solidFill>
                <a:latin typeface="Raleway Regular" pitchFamily="34" charset="0"/>
                <a:ea typeface="Raleway Regular" pitchFamily="34" charset="-122"/>
                <a:cs typeface="Raleway Regular" pitchFamily="34" charset="-120"/>
              </a:rPr>
              <a:t>Aggregated Acceptance Rate % Top 3 Choice Schools/Total Years Experience</a:t>
            </a:r>
            <a:endParaRPr lang="en-US" sz="2700" dirty="0"/>
          </a:p>
        </p:txBody>
      </p:sp>
      <p:sp>
        <p:nvSpPr>
          <p:cNvPr id="8" name="Object 7"/>
          <p:cNvSpPr/>
          <p:nvPr/>
        </p:nvSpPr>
        <p:spPr>
          <a:xfrm>
            <a:off x="9848915" y="2628244"/>
            <a:ext cx="1734752" cy="1614416"/>
          </a:xfrm>
          <a:prstGeom prst="rect">
            <a:avLst/>
          </a:prstGeom>
          <a:noFill/>
        </p:spPr>
        <p:txBody>
          <a:bodyPr wrap="square" rtlCol="0" anchor="ctr">
            <a:normAutofit/>
          </a:bodyPr>
          <a:lstStyle/>
          <a:p>
            <a:pPr algn="ctr">
              <a:buNone/>
            </a:pPr>
            <a:r>
              <a:rPr lang="en-US" sz="2550" dirty="0">
                <a:solidFill>
                  <a:srgbClr val="110B11"/>
                </a:solidFill>
                <a:latin typeface="Raleway Regular" pitchFamily="34" charset="0"/>
                <a:ea typeface="Raleway Regular" pitchFamily="34" charset="-122"/>
                <a:cs typeface="Raleway Regular" pitchFamily="34" charset="-120"/>
              </a:rPr>
              <a:t>SAT/ACT Prep</a:t>
            </a:r>
            <a:endParaRPr lang="en-US" sz="2700" dirty="0"/>
          </a:p>
        </p:txBody>
      </p:sp>
      <p:sp>
        <p:nvSpPr>
          <p:cNvPr id="9" name="Object 8"/>
          <p:cNvSpPr/>
          <p:nvPr/>
        </p:nvSpPr>
        <p:spPr>
          <a:xfrm>
            <a:off x="11583667" y="2628244"/>
            <a:ext cx="1734752" cy="1614416"/>
          </a:xfrm>
          <a:prstGeom prst="rect">
            <a:avLst/>
          </a:prstGeom>
          <a:noFill/>
        </p:spPr>
        <p:txBody>
          <a:bodyPr wrap="square" rtlCol="0" anchor="ctr">
            <a:normAutofit/>
          </a:bodyPr>
          <a:lstStyle/>
          <a:p>
            <a:pPr algn="ctr">
              <a:buNone/>
            </a:pPr>
            <a:r>
              <a:rPr lang="en-US" sz="2250" dirty="0">
                <a:solidFill>
                  <a:srgbClr val="110B11"/>
                </a:solidFill>
                <a:latin typeface="Raleway Regular" pitchFamily="34" charset="0"/>
                <a:ea typeface="Raleway Regular" pitchFamily="34" charset="-122"/>
                <a:cs typeface="Raleway Regular" pitchFamily="34" charset="-120"/>
              </a:rPr>
              <a:t>PR Presence/Brand Awareness</a:t>
            </a:r>
            <a:endParaRPr lang="en-US" sz="2700" dirty="0"/>
          </a:p>
        </p:txBody>
      </p:sp>
      <p:sp>
        <p:nvSpPr>
          <p:cNvPr id="10" name="Object 9"/>
          <p:cNvSpPr/>
          <p:nvPr/>
        </p:nvSpPr>
        <p:spPr>
          <a:xfrm>
            <a:off x="13318420" y="2628244"/>
            <a:ext cx="1734752" cy="1614416"/>
          </a:xfrm>
          <a:prstGeom prst="rect">
            <a:avLst/>
          </a:prstGeom>
          <a:noFill/>
        </p:spPr>
        <p:txBody>
          <a:bodyPr wrap="square" rtlCol="0" anchor="ctr">
            <a:normAutofit fontScale="92500" lnSpcReduction="10000"/>
          </a:bodyPr>
          <a:lstStyle/>
          <a:p>
            <a:pPr algn="ctr">
              <a:buNone/>
            </a:pPr>
            <a:r>
              <a:rPr lang="en-US" sz="2400" dirty="0">
                <a:solidFill>
                  <a:srgbClr val="110B11"/>
                </a:solidFill>
                <a:latin typeface="Raleway Regular" pitchFamily="34" charset="0"/>
                <a:ea typeface="Raleway Regular" pitchFamily="34" charset="-122"/>
                <a:cs typeface="Raleway Regular" pitchFamily="34" charset="-120"/>
              </a:rPr>
              <a:t>Costs Per Year/Additional Services Rate/Hr. </a:t>
            </a:r>
            <a:endParaRPr lang="en-US" sz="2700" dirty="0"/>
          </a:p>
        </p:txBody>
      </p:sp>
      <p:sp>
        <p:nvSpPr>
          <p:cNvPr id="11" name="Object 10"/>
          <p:cNvSpPr/>
          <p:nvPr/>
        </p:nvSpPr>
        <p:spPr>
          <a:xfrm>
            <a:off x="1495506" y="4242659"/>
            <a:ext cx="2542683" cy="968649"/>
          </a:xfrm>
          <a:prstGeom prst="rect">
            <a:avLst/>
          </a:prstGeom>
          <a:noFill/>
        </p:spPr>
        <p:txBody>
          <a:bodyPr wrap="square" rtlCol="0" anchor="ctr">
            <a:normAutofit/>
          </a:bodyPr>
          <a:lstStyle/>
          <a:p>
            <a:pPr algn="l">
              <a:buNone/>
            </a:pPr>
            <a:r>
              <a:rPr lang="en-US" sz="2700" dirty="0">
                <a:solidFill>
                  <a:srgbClr val="110B11"/>
                </a:solidFill>
                <a:latin typeface="Raleway Regular" pitchFamily="34" charset="0"/>
                <a:ea typeface="Raleway Regular" pitchFamily="34" charset="-122"/>
                <a:cs typeface="Raleway Regular" pitchFamily="34" charset="-120"/>
              </a:rPr>
              <a:t>ID Future Stars</a:t>
            </a:r>
            <a:endParaRPr lang="en-US" sz="2700" dirty="0"/>
          </a:p>
        </p:txBody>
      </p:sp>
      <p:sp>
        <p:nvSpPr>
          <p:cNvPr id="12" name="Object 11"/>
          <p:cNvSpPr/>
          <p:nvPr/>
        </p:nvSpPr>
        <p:spPr>
          <a:xfrm>
            <a:off x="4038190" y="4242659"/>
            <a:ext cx="5810726" cy="968649"/>
          </a:xfrm>
          <a:prstGeom prst="rect">
            <a:avLst/>
          </a:prstGeom>
          <a:noFill/>
        </p:spPr>
        <p:txBody>
          <a:bodyPr wrap="square" rtlCol="0" anchor="ctr">
            <a:normAutofit fontScale="77500" lnSpcReduction="20000"/>
          </a:bodyPr>
          <a:lstStyle/>
          <a:p>
            <a:pPr algn="ctr">
              <a:buNone/>
            </a:pPr>
            <a:r>
              <a:rPr lang="en-US" sz="2550" b="1" i="1" dirty="0">
                <a:solidFill>
                  <a:srgbClr val="110B11"/>
                </a:solidFill>
                <a:latin typeface="Raleway Regular" pitchFamily="34" charset="0"/>
                <a:ea typeface="Raleway Regular" pitchFamily="34" charset="-122"/>
                <a:cs typeface="Raleway Regular" pitchFamily="34" charset="-120"/>
              </a:rPr>
              <a:t>96% over 6.5K students, support ALL Colleges; Trademark on IDFS College Intelligence Data Science with proven results</a:t>
            </a:r>
            <a:endParaRPr lang="en-US" sz="2700" dirty="0"/>
          </a:p>
        </p:txBody>
      </p:sp>
      <p:sp>
        <p:nvSpPr>
          <p:cNvPr id="13" name="Object 12"/>
          <p:cNvSpPr/>
          <p:nvPr/>
        </p:nvSpPr>
        <p:spPr>
          <a:xfrm>
            <a:off x="13318420" y="4242659"/>
            <a:ext cx="1734752" cy="968649"/>
          </a:xfrm>
          <a:prstGeom prst="rect">
            <a:avLst/>
          </a:prstGeom>
          <a:noFill/>
        </p:spPr>
        <p:txBody>
          <a:bodyPr wrap="square" rtlCol="0" anchor="ctr">
            <a:normAutofit/>
          </a:bodyPr>
          <a:lstStyle/>
          <a:p>
            <a:pPr algn="ctr">
              <a:buNone/>
            </a:pPr>
            <a:r>
              <a:rPr lang="en-US" sz="2100" b="1" dirty="0">
                <a:solidFill>
                  <a:srgbClr val="110B11"/>
                </a:solidFill>
                <a:latin typeface="Raleway Regular" pitchFamily="34" charset="0"/>
                <a:ea typeface="Raleway Regular" pitchFamily="34" charset="-122"/>
                <a:cs typeface="Raleway Regular" pitchFamily="34" charset="-120"/>
              </a:rPr>
              <a:t>$80K Yr. $400/hr. </a:t>
            </a:r>
            <a:endParaRPr lang="en-US" sz="2700" dirty="0"/>
          </a:p>
        </p:txBody>
      </p:sp>
      <p:sp>
        <p:nvSpPr>
          <p:cNvPr id="14" name="Object 13"/>
          <p:cNvSpPr/>
          <p:nvPr/>
        </p:nvSpPr>
        <p:spPr>
          <a:xfrm>
            <a:off x="1495506" y="5211309"/>
            <a:ext cx="2542683" cy="968649"/>
          </a:xfrm>
          <a:prstGeom prst="rect">
            <a:avLst/>
          </a:prstGeom>
          <a:noFill/>
        </p:spPr>
        <p:txBody>
          <a:bodyPr wrap="square" rtlCol="0" anchor="ctr">
            <a:normAutofit/>
          </a:bodyPr>
          <a:lstStyle/>
          <a:p>
            <a:pPr algn="l">
              <a:buNone/>
            </a:pPr>
            <a:r>
              <a:rPr lang="en-US" sz="2700" dirty="0">
                <a:solidFill>
                  <a:srgbClr val="110B11"/>
                </a:solidFill>
                <a:latin typeface="Raleway Regular" pitchFamily="34" charset="0"/>
                <a:ea typeface="Raleway Regular" pitchFamily="34" charset="-122"/>
                <a:cs typeface="Raleway Regular" pitchFamily="34" charset="-120"/>
              </a:rPr>
              <a:t>College wise</a:t>
            </a:r>
            <a:endParaRPr lang="en-US" sz="2700" dirty="0"/>
          </a:p>
        </p:txBody>
      </p:sp>
      <p:sp>
        <p:nvSpPr>
          <p:cNvPr id="15" name="Object 14"/>
          <p:cNvSpPr/>
          <p:nvPr/>
        </p:nvSpPr>
        <p:spPr>
          <a:xfrm>
            <a:off x="4038190" y="5211309"/>
            <a:ext cx="5810726" cy="968649"/>
          </a:xfrm>
          <a:prstGeom prst="rect">
            <a:avLst/>
          </a:prstGeom>
          <a:noFill/>
        </p:spPr>
        <p:txBody>
          <a:bodyPr wrap="square" rtlCol="0" anchor="ctr">
            <a:normAutofit/>
          </a:bodyPr>
          <a:lstStyle/>
          <a:p>
            <a:pPr algn="ctr">
              <a:buNone/>
            </a:pPr>
            <a:r>
              <a:rPr lang="en-US" sz="2550" b="1" dirty="0">
                <a:solidFill>
                  <a:srgbClr val="110B11"/>
                </a:solidFill>
                <a:latin typeface="Raleway Regular" pitchFamily="34" charset="0"/>
                <a:ea typeface="Raleway Regular" pitchFamily="34" charset="-122"/>
                <a:cs typeface="Raleway Regular" pitchFamily="34" charset="-120"/>
              </a:rPr>
              <a:t>92%; over 30K students, 25+years experience/</a:t>
            </a:r>
            <a:endParaRPr lang="en-US" sz="2700" dirty="0"/>
          </a:p>
        </p:txBody>
      </p:sp>
      <p:sp>
        <p:nvSpPr>
          <p:cNvPr id="16" name="Object 15"/>
          <p:cNvSpPr/>
          <p:nvPr/>
        </p:nvSpPr>
        <p:spPr>
          <a:xfrm>
            <a:off x="13318420" y="5211309"/>
            <a:ext cx="1734752" cy="968649"/>
          </a:xfrm>
          <a:prstGeom prst="rect">
            <a:avLst/>
          </a:prstGeom>
          <a:noFill/>
        </p:spPr>
        <p:txBody>
          <a:bodyPr wrap="square" rtlCol="0" anchor="ctr">
            <a:normAutofit/>
          </a:bodyPr>
          <a:lstStyle/>
          <a:p>
            <a:pPr algn="ctr">
              <a:buNone/>
            </a:pPr>
            <a:r>
              <a:rPr lang="en-US" sz="1950" b="1" dirty="0">
                <a:solidFill>
                  <a:srgbClr val="110B11"/>
                </a:solidFill>
                <a:latin typeface="Raleway Regular" pitchFamily="34" charset="0"/>
                <a:ea typeface="Raleway Regular" pitchFamily="34" charset="-122"/>
                <a:cs typeface="Raleway Regular" pitchFamily="34" charset="-120"/>
              </a:rPr>
              <a:t>$10k Yr.  @$200/hr.</a:t>
            </a:r>
            <a:endParaRPr lang="en-US" sz="2700" dirty="0"/>
          </a:p>
        </p:txBody>
      </p:sp>
      <p:sp>
        <p:nvSpPr>
          <p:cNvPr id="17" name="Object 16"/>
          <p:cNvSpPr/>
          <p:nvPr/>
        </p:nvSpPr>
        <p:spPr>
          <a:xfrm>
            <a:off x="1495506" y="6179958"/>
            <a:ext cx="2542683" cy="968649"/>
          </a:xfrm>
          <a:prstGeom prst="rect">
            <a:avLst/>
          </a:prstGeom>
          <a:noFill/>
        </p:spPr>
        <p:txBody>
          <a:bodyPr wrap="square" rtlCol="0" anchor="ctr">
            <a:normAutofit/>
          </a:bodyPr>
          <a:lstStyle/>
          <a:p>
            <a:pPr algn="l">
              <a:buNone/>
            </a:pPr>
            <a:r>
              <a:rPr lang="en-US" sz="2700" dirty="0">
                <a:solidFill>
                  <a:srgbClr val="110B11"/>
                </a:solidFill>
                <a:latin typeface="Raleway Regular" pitchFamily="34" charset="0"/>
                <a:ea typeface="Raleway Regular" pitchFamily="34" charset="-122"/>
                <a:cs typeface="Raleway Regular" pitchFamily="34" charset="-120"/>
              </a:rPr>
              <a:t>Ivy Wise</a:t>
            </a:r>
            <a:endParaRPr lang="en-US" sz="2700" dirty="0"/>
          </a:p>
        </p:txBody>
      </p:sp>
      <p:sp>
        <p:nvSpPr>
          <p:cNvPr id="18" name="Object 17"/>
          <p:cNvSpPr/>
          <p:nvPr/>
        </p:nvSpPr>
        <p:spPr>
          <a:xfrm>
            <a:off x="4038190" y="6179958"/>
            <a:ext cx="5810726" cy="968649"/>
          </a:xfrm>
          <a:prstGeom prst="rect">
            <a:avLst/>
          </a:prstGeom>
          <a:noFill/>
        </p:spPr>
        <p:txBody>
          <a:bodyPr wrap="square" rtlCol="0" anchor="ctr">
            <a:normAutofit fontScale="85000" lnSpcReduction="20000"/>
          </a:bodyPr>
          <a:lstStyle/>
          <a:p>
            <a:pPr algn="ctr">
              <a:buNone/>
            </a:pPr>
            <a:r>
              <a:rPr lang="en-US" sz="2550" b="1" dirty="0">
                <a:solidFill>
                  <a:srgbClr val="110B11"/>
                </a:solidFill>
                <a:latin typeface="Raleway Regular" pitchFamily="34" charset="0"/>
                <a:ea typeface="Raleway Regular" pitchFamily="34" charset="-122"/>
                <a:cs typeface="Raleway Regular" pitchFamily="34" charset="-120"/>
              </a:rPr>
              <a:t>91% acceptance over "thousands of students"/26 years experience/Heavily focused on Ivy</a:t>
            </a:r>
            <a:endParaRPr lang="en-US" sz="2700" dirty="0"/>
          </a:p>
        </p:txBody>
      </p:sp>
      <p:sp>
        <p:nvSpPr>
          <p:cNvPr id="19" name="Object 18"/>
          <p:cNvSpPr/>
          <p:nvPr/>
        </p:nvSpPr>
        <p:spPr>
          <a:xfrm>
            <a:off x="13318420" y="6179958"/>
            <a:ext cx="1734752" cy="968649"/>
          </a:xfrm>
          <a:prstGeom prst="rect">
            <a:avLst/>
          </a:prstGeom>
          <a:noFill/>
        </p:spPr>
        <p:txBody>
          <a:bodyPr wrap="square" rtlCol="0" anchor="ctr">
            <a:normAutofit lnSpcReduction="10000"/>
          </a:bodyPr>
          <a:lstStyle/>
          <a:p>
            <a:pPr algn="ctr">
              <a:buNone/>
            </a:pPr>
            <a:r>
              <a:rPr lang="en-US" sz="2100" b="1" dirty="0">
                <a:solidFill>
                  <a:srgbClr val="110B11"/>
                </a:solidFill>
                <a:latin typeface="Raleway Regular" pitchFamily="34" charset="0"/>
                <a:ea typeface="Raleway Regular" pitchFamily="34" charset="-122"/>
                <a:cs typeface="Raleway Regular" pitchFamily="34" charset="-120"/>
              </a:rPr>
              <a:t>$40K Yr./@$300/hr.</a:t>
            </a:r>
            <a:endParaRPr lang="en-US" sz="2700" dirty="0"/>
          </a:p>
        </p:txBody>
      </p:sp>
      <p:sp>
        <p:nvSpPr>
          <p:cNvPr id="20" name="Object 19"/>
          <p:cNvSpPr/>
          <p:nvPr/>
        </p:nvSpPr>
        <p:spPr>
          <a:xfrm>
            <a:off x="1495506" y="7148608"/>
            <a:ext cx="2542683" cy="807209"/>
          </a:xfrm>
          <a:prstGeom prst="rect">
            <a:avLst/>
          </a:prstGeom>
          <a:noFill/>
        </p:spPr>
        <p:txBody>
          <a:bodyPr wrap="square" rtlCol="0" anchor="ctr">
            <a:normAutofit fontScale="77500" lnSpcReduction="20000"/>
          </a:bodyPr>
          <a:lstStyle/>
          <a:p>
            <a:pPr algn="l">
              <a:buNone/>
            </a:pPr>
            <a:r>
              <a:rPr lang="en-US" sz="2550" dirty="0">
                <a:solidFill>
                  <a:srgbClr val="110B11"/>
                </a:solidFill>
                <a:latin typeface="Raleway Regular" pitchFamily="34" charset="0"/>
                <a:ea typeface="Raleway Regular" pitchFamily="34" charset="-122"/>
                <a:cs typeface="Raleway Regular" pitchFamily="34" charset="-120"/>
              </a:rPr>
              <a:t>International College Counselors</a:t>
            </a:r>
            <a:endParaRPr lang="en-US" sz="2700" dirty="0"/>
          </a:p>
        </p:txBody>
      </p:sp>
      <p:sp>
        <p:nvSpPr>
          <p:cNvPr id="21" name="Object 20"/>
          <p:cNvSpPr/>
          <p:nvPr/>
        </p:nvSpPr>
        <p:spPr>
          <a:xfrm>
            <a:off x="4038190" y="7148608"/>
            <a:ext cx="5810726" cy="807209"/>
          </a:xfrm>
          <a:prstGeom prst="rect">
            <a:avLst/>
          </a:prstGeom>
          <a:noFill/>
        </p:spPr>
        <p:txBody>
          <a:bodyPr wrap="square" rtlCol="0" anchor="ctr">
            <a:normAutofit fontScale="92500" lnSpcReduction="10000"/>
          </a:bodyPr>
          <a:lstStyle/>
          <a:p>
            <a:pPr algn="ctr">
              <a:buNone/>
            </a:pPr>
            <a:r>
              <a:rPr lang="en-US" sz="2550" b="1" dirty="0">
                <a:solidFill>
                  <a:srgbClr val="110B11"/>
                </a:solidFill>
                <a:latin typeface="Raleway Regular" pitchFamily="34" charset="0"/>
                <a:ea typeface="Raleway Regular" pitchFamily="34" charset="-122"/>
                <a:cs typeface="Raleway Regular" pitchFamily="34" charset="-120"/>
              </a:rPr>
              <a:t>94% over 10.1K students; 25+ years experience;  Non Ivy Support</a:t>
            </a:r>
            <a:endParaRPr lang="en-US" sz="2700" dirty="0"/>
          </a:p>
        </p:txBody>
      </p:sp>
      <p:sp>
        <p:nvSpPr>
          <p:cNvPr id="22" name="Object 21"/>
          <p:cNvSpPr/>
          <p:nvPr/>
        </p:nvSpPr>
        <p:spPr>
          <a:xfrm>
            <a:off x="13318420" y="7148608"/>
            <a:ext cx="1734752" cy="807209"/>
          </a:xfrm>
          <a:prstGeom prst="rect">
            <a:avLst/>
          </a:prstGeom>
          <a:noFill/>
        </p:spPr>
        <p:txBody>
          <a:bodyPr wrap="square" rtlCol="0" anchor="ctr">
            <a:normAutofit fontScale="92500" lnSpcReduction="20000"/>
          </a:bodyPr>
          <a:lstStyle/>
          <a:p>
            <a:pPr algn="ctr">
              <a:buNone/>
            </a:pPr>
            <a:r>
              <a:rPr lang="en-US" sz="2100" b="1" dirty="0">
                <a:solidFill>
                  <a:srgbClr val="110B11"/>
                </a:solidFill>
                <a:latin typeface="Raleway Regular" pitchFamily="34" charset="0"/>
                <a:ea typeface="Raleway Regular" pitchFamily="34" charset="-122"/>
                <a:cs typeface="Raleway Regular" pitchFamily="34" charset="-120"/>
              </a:rPr>
              <a:t>$20-$30K/yr.;  $200/hr.</a:t>
            </a:r>
            <a:endParaRPr lang="en-US" sz="2700" dirty="0"/>
          </a:p>
        </p:txBody>
      </p:sp>
      <p:sp>
        <p:nvSpPr>
          <p:cNvPr id="23" name="Object 22"/>
          <p:cNvSpPr/>
          <p:nvPr/>
        </p:nvSpPr>
        <p:spPr>
          <a:xfrm>
            <a:off x="1495506" y="7955816"/>
            <a:ext cx="2542683" cy="807209"/>
          </a:xfrm>
          <a:prstGeom prst="rect">
            <a:avLst/>
          </a:prstGeom>
          <a:noFill/>
        </p:spPr>
        <p:txBody>
          <a:bodyPr wrap="square" rtlCol="0" anchor="ctr">
            <a:normAutofit/>
          </a:bodyPr>
          <a:lstStyle/>
          <a:p>
            <a:pPr algn="l">
              <a:buNone/>
            </a:pPr>
            <a:r>
              <a:rPr lang="en-US" sz="3000" dirty="0">
                <a:solidFill>
                  <a:srgbClr val="110B11"/>
                </a:solidFill>
                <a:latin typeface="Raleway Regular" pitchFamily="34" charset="0"/>
                <a:ea typeface="Raleway Regular" pitchFamily="34" charset="-122"/>
                <a:cs typeface="Raleway Regular" pitchFamily="34" charset="-120"/>
              </a:rPr>
              <a:t>Prepory</a:t>
            </a:r>
            <a:endParaRPr lang="en-US" sz="2700" dirty="0"/>
          </a:p>
        </p:txBody>
      </p:sp>
      <p:sp>
        <p:nvSpPr>
          <p:cNvPr id="24" name="Object 23"/>
          <p:cNvSpPr/>
          <p:nvPr/>
        </p:nvSpPr>
        <p:spPr>
          <a:xfrm>
            <a:off x="4038190" y="7955816"/>
            <a:ext cx="5810726" cy="807209"/>
          </a:xfrm>
          <a:prstGeom prst="rect">
            <a:avLst/>
          </a:prstGeom>
          <a:noFill/>
        </p:spPr>
        <p:txBody>
          <a:bodyPr wrap="square" rtlCol="0" anchor="ctr">
            <a:normAutofit fontScale="77500" lnSpcReduction="20000"/>
          </a:bodyPr>
          <a:lstStyle/>
          <a:p>
            <a:pPr algn="ctr">
              <a:buNone/>
            </a:pPr>
            <a:r>
              <a:rPr lang="en-US" sz="2400" b="1" dirty="0">
                <a:solidFill>
                  <a:srgbClr val="110B11"/>
                </a:solidFill>
                <a:latin typeface="Raleway Regular" pitchFamily="34" charset="0"/>
                <a:ea typeface="Raleway Regular" pitchFamily="34" charset="-122"/>
                <a:cs typeface="Raleway Regular" pitchFamily="34" charset="-120"/>
              </a:rPr>
              <a:t>92% over 14K students; 20+ years Mostly Ivy but have fairly strong focus on Non-Ivy e.g. UF, etc. </a:t>
            </a:r>
            <a:endParaRPr lang="en-US" sz="2700" dirty="0"/>
          </a:p>
        </p:txBody>
      </p:sp>
      <p:sp>
        <p:nvSpPr>
          <p:cNvPr id="25" name="Object 24"/>
          <p:cNvSpPr/>
          <p:nvPr/>
        </p:nvSpPr>
        <p:spPr>
          <a:xfrm>
            <a:off x="13318420" y="7955816"/>
            <a:ext cx="1734752" cy="807209"/>
          </a:xfrm>
          <a:prstGeom prst="rect">
            <a:avLst/>
          </a:prstGeom>
          <a:noFill/>
        </p:spPr>
        <p:txBody>
          <a:bodyPr wrap="square" rtlCol="0" anchor="ctr">
            <a:normAutofit/>
          </a:bodyPr>
          <a:lstStyle/>
          <a:p>
            <a:pPr algn="ctr">
              <a:buNone/>
            </a:pPr>
            <a:r>
              <a:rPr lang="en-US" sz="2250" b="1" dirty="0">
                <a:solidFill>
                  <a:srgbClr val="110B11"/>
                </a:solidFill>
                <a:latin typeface="Raleway Regular" pitchFamily="34" charset="0"/>
                <a:ea typeface="Raleway Regular" pitchFamily="34" charset="-122"/>
                <a:cs typeface="Raleway Regular" pitchFamily="34" charset="-120"/>
              </a:rPr>
              <a:t>$15k/yr.  200/hr.</a:t>
            </a:r>
            <a:endParaRPr lang="en-US" sz="2700" dirty="0"/>
          </a:p>
        </p:txBody>
      </p:sp>
      <p:sp>
        <p:nvSpPr>
          <p:cNvPr id="26" name="Object 25"/>
          <p:cNvSpPr/>
          <p:nvPr/>
        </p:nvSpPr>
        <p:spPr>
          <a:xfrm>
            <a:off x="1495506" y="8763025"/>
            <a:ext cx="2542683" cy="807209"/>
          </a:xfrm>
          <a:prstGeom prst="rect">
            <a:avLst/>
          </a:prstGeom>
          <a:noFill/>
        </p:spPr>
        <p:txBody>
          <a:bodyPr wrap="square" rtlCol="0" anchor="ctr">
            <a:normAutofit fontScale="92500" lnSpcReduction="10000"/>
          </a:bodyPr>
          <a:lstStyle/>
          <a:p>
            <a:pPr algn="l">
              <a:buNone/>
            </a:pPr>
            <a:r>
              <a:rPr lang="en-US" sz="2700" dirty="0">
                <a:solidFill>
                  <a:srgbClr val="110B11"/>
                </a:solidFill>
                <a:latin typeface="Raleway Regular" pitchFamily="34" charset="0"/>
                <a:ea typeface="Raleway Regular" pitchFamily="34" charset="-122"/>
                <a:cs typeface="Raleway Regular" pitchFamily="34" charset="-120"/>
              </a:rPr>
              <a:t>Command Education</a:t>
            </a:r>
            <a:endParaRPr lang="en-US" sz="2700" dirty="0"/>
          </a:p>
        </p:txBody>
      </p:sp>
      <p:sp>
        <p:nvSpPr>
          <p:cNvPr id="27" name="Object 26"/>
          <p:cNvSpPr/>
          <p:nvPr/>
        </p:nvSpPr>
        <p:spPr>
          <a:xfrm>
            <a:off x="4038190" y="8763025"/>
            <a:ext cx="5810726" cy="807209"/>
          </a:xfrm>
          <a:prstGeom prst="rect">
            <a:avLst/>
          </a:prstGeom>
          <a:noFill/>
        </p:spPr>
        <p:txBody>
          <a:bodyPr wrap="square" rtlCol="0" anchor="ctr">
            <a:normAutofit fontScale="77500" lnSpcReduction="20000"/>
          </a:bodyPr>
          <a:lstStyle/>
          <a:p>
            <a:pPr algn="ctr">
              <a:buNone/>
            </a:pPr>
            <a:r>
              <a:rPr lang="en-US" sz="2400" b="1" dirty="0">
                <a:solidFill>
                  <a:srgbClr val="110B11"/>
                </a:solidFill>
                <a:latin typeface="Raleway Regular" pitchFamily="34" charset="0"/>
                <a:ea typeface="Raleway Regular" pitchFamily="34" charset="-122"/>
                <a:cs typeface="Raleway Regular" pitchFamily="34" charset="-120"/>
              </a:rPr>
              <a:t>94%; NO DATA on # of Students; 8 years experience; Heavy IVY League but tout they work with Non-Ivy but do not mention anywhere</a:t>
            </a:r>
            <a:endParaRPr lang="en-US" sz="2700" dirty="0"/>
          </a:p>
        </p:txBody>
      </p:sp>
      <p:sp>
        <p:nvSpPr>
          <p:cNvPr id="28" name="Object 27"/>
          <p:cNvSpPr/>
          <p:nvPr/>
        </p:nvSpPr>
        <p:spPr>
          <a:xfrm>
            <a:off x="13318420" y="8763025"/>
            <a:ext cx="1734752" cy="807209"/>
          </a:xfrm>
          <a:prstGeom prst="rect">
            <a:avLst/>
          </a:prstGeom>
          <a:noFill/>
        </p:spPr>
        <p:txBody>
          <a:bodyPr wrap="square" rtlCol="0" anchor="ctr">
            <a:normAutofit fontScale="92500" lnSpcReduction="20000"/>
          </a:bodyPr>
          <a:lstStyle/>
          <a:p>
            <a:pPr algn="ctr">
              <a:buNone/>
            </a:pPr>
            <a:r>
              <a:rPr lang="en-US" sz="1950" b="1" dirty="0">
                <a:solidFill>
                  <a:srgbClr val="110B11"/>
                </a:solidFill>
                <a:latin typeface="Raleway Regular" pitchFamily="34" charset="0"/>
                <a:ea typeface="Raleway Regular" pitchFamily="34" charset="-122"/>
                <a:cs typeface="Raleway Regular" pitchFamily="34" charset="-120"/>
              </a:rPr>
              <a:t>120K Yr./$480K for 4 years</a:t>
            </a:r>
            <a:endParaRPr lang="en-US" sz="2700" dirty="0"/>
          </a:p>
        </p:txBody>
      </p:sp>
      <p:sp>
        <p:nvSpPr>
          <p:cNvPr id="29" name="Object 28"/>
          <p:cNvSpPr/>
          <p:nvPr/>
        </p:nvSpPr>
        <p:spPr>
          <a:xfrm>
            <a:off x="15053171" y="2628244"/>
            <a:ext cx="1734752" cy="1614416"/>
          </a:xfrm>
          <a:prstGeom prst="rect">
            <a:avLst/>
          </a:prstGeom>
          <a:noFill/>
        </p:spPr>
        <p:txBody>
          <a:bodyPr wrap="square" rtlCol="0" anchor="ctr">
            <a:normAutofit lnSpcReduction="10000"/>
          </a:bodyPr>
          <a:lstStyle/>
          <a:p>
            <a:pPr algn="ctr">
              <a:buNone/>
            </a:pPr>
            <a:r>
              <a:rPr lang="en-US" sz="2550" dirty="0">
                <a:solidFill>
                  <a:srgbClr val="110B11"/>
                </a:solidFill>
                <a:latin typeface="Raleway Regular" pitchFamily="34" charset="0"/>
                <a:ea typeface="Raleway Regular" pitchFamily="34" charset="-122"/>
                <a:cs typeface="Raleway Regular" pitchFamily="34" charset="-120"/>
              </a:rPr>
              <a:t>Direct College Relationship</a:t>
            </a:r>
            <a:endParaRPr lang="en-US" sz="2700" dirty="0"/>
          </a:p>
        </p:txBody>
      </p:sp>
      <p:sp>
        <p:nvSpPr>
          <p:cNvPr id="30" name="Object 29"/>
          <p:cNvSpPr/>
          <p:nvPr/>
        </p:nvSpPr>
        <p:spPr>
          <a:xfrm>
            <a:off x="9848915" y="4242659"/>
            <a:ext cx="1734752" cy="968649"/>
          </a:xfrm>
          <a:prstGeom prst="rect">
            <a:avLst/>
          </a:prstGeom>
          <a:noFill/>
        </p:spPr>
        <p:txBody>
          <a:bodyPr/>
          <a:lstStyle/>
          <a:p>
            <a:endParaRPr lang="en-US" sz="2700" dirty="0"/>
          </a:p>
        </p:txBody>
      </p:sp>
      <p:pic>
        <p:nvPicPr>
          <p:cNvPr id="31" name="Object 3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9493" y="4579125"/>
            <a:ext cx="385667" cy="328530"/>
          </a:xfrm>
          <a:prstGeom prst="rect">
            <a:avLst/>
          </a:prstGeom>
        </p:spPr>
      </p:pic>
      <p:sp>
        <p:nvSpPr>
          <p:cNvPr id="32" name="Object 31"/>
          <p:cNvSpPr/>
          <p:nvPr/>
        </p:nvSpPr>
        <p:spPr>
          <a:xfrm>
            <a:off x="9848915" y="5211309"/>
            <a:ext cx="1734752" cy="968649"/>
          </a:xfrm>
          <a:prstGeom prst="rect">
            <a:avLst/>
          </a:prstGeom>
          <a:noFill/>
        </p:spPr>
        <p:txBody>
          <a:bodyPr/>
          <a:lstStyle/>
          <a:p>
            <a:endParaRPr lang="en-US" sz="2700" dirty="0"/>
          </a:p>
        </p:txBody>
      </p:sp>
      <p:pic>
        <p:nvPicPr>
          <p:cNvPr id="33" name="Object 3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9493" y="5547753"/>
            <a:ext cx="385667" cy="328530"/>
          </a:xfrm>
          <a:prstGeom prst="rect">
            <a:avLst/>
          </a:prstGeom>
        </p:spPr>
      </p:pic>
      <p:sp>
        <p:nvSpPr>
          <p:cNvPr id="34" name="Object 33"/>
          <p:cNvSpPr/>
          <p:nvPr/>
        </p:nvSpPr>
        <p:spPr>
          <a:xfrm>
            <a:off x="9848915" y="6179958"/>
            <a:ext cx="1734752" cy="968649"/>
          </a:xfrm>
          <a:prstGeom prst="rect">
            <a:avLst/>
          </a:prstGeom>
          <a:noFill/>
        </p:spPr>
        <p:txBody>
          <a:bodyPr/>
          <a:lstStyle/>
          <a:p>
            <a:endParaRPr lang="en-US" sz="2700" dirty="0"/>
          </a:p>
        </p:txBody>
      </p:sp>
      <p:pic>
        <p:nvPicPr>
          <p:cNvPr id="35" name="Object 3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9493" y="6516485"/>
            <a:ext cx="385667" cy="328530"/>
          </a:xfrm>
          <a:prstGeom prst="rect">
            <a:avLst/>
          </a:prstGeom>
        </p:spPr>
      </p:pic>
      <p:sp>
        <p:nvSpPr>
          <p:cNvPr id="36" name="Object 35"/>
          <p:cNvSpPr/>
          <p:nvPr/>
        </p:nvSpPr>
        <p:spPr>
          <a:xfrm>
            <a:off x="9848915" y="7148608"/>
            <a:ext cx="1734752" cy="807209"/>
          </a:xfrm>
          <a:prstGeom prst="rect">
            <a:avLst/>
          </a:prstGeom>
          <a:noFill/>
        </p:spPr>
        <p:txBody>
          <a:bodyPr/>
          <a:lstStyle/>
          <a:p>
            <a:endParaRPr lang="en-US" sz="2700" dirty="0"/>
          </a:p>
        </p:txBody>
      </p:sp>
      <p:pic>
        <p:nvPicPr>
          <p:cNvPr id="37" name="Object 3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9493" y="7404461"/>
            <a:ext cx="385667" cy="328530"/>
          </a:xfrm>
          <a:prstGeom prst="rect">
            <a:avLst/>
          </a:prstGeom>
        </p:spPr>
      </p:pic>
      <p:sp>
        <p:nvSpPr>
          <p:cNvPr id="38" name="Object 37"/>
          <p:cNvSpPr/>
          <p:nvPr/>
        </p:nvSpPr>
        <p:spPr>
          <a:xfrm>
            <a:off x="9848915" y="7955816"/>
            <a:ext cx="1734752" cy="807209"/>
          </a:xfrm>
          <a:prstGeom prst="rect">
            <a:avLst/>
          </a:prstGeom>
          <a:noFill/>
        </p:spPr>
        <p:txBody>
          <a:bodyPr/>
          <a:lstStyle/>
          <a:p>
            <a:endParaRPr lang="en-US" sz="2700" dirty="0"/>
          </a:p>
        </p:txBody>
      </p:sp>
      <p:pic>
        <p:nvPicPr>
          <p:cNvPr id="39" name="Object 3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6483" y="8199716"/>
            <a:ext cx="328530" cy="328530"/>
          </a:xfrm>
          <a:prstGeom prst="rect">
            <a:avLst/>
          </a:prstGeom>
        </p:spPr>
      </p:pic>
      <p:sp>
        <p:nvSpPr>
          <p:cNvPr id="40" name="Object 39"/>
          <p:cNvSpPr/>
          <p:nvPr/>
        </p:nvSpPr>
        <p:spPr>
          <a:xfrm>
            <a:off x="9848915" y="8763025"/>
            <a:ext cx="1734752" cy="807209"/>
          </a:xfrm>
          <a:prstGeom prst="rect">
            <a:avLst/>
          </a:prstGeom>
          <a:noFill/>
        </p:spPr>
        <p:txBody>
          <a:bodyPr/>
          <a:lstStyle/>
          <a:p>
            <a:endParaRPr lang="en-US" sz="2700" dirty="0"/>
          </a:p>
        </p:txBody>
      </p:sp>
      <p:pic>
        <p:nvPicPr>
          <p:cNvPr id="41" name="Object 4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6483" y="9006839"/>
            <a:ext cx="328530" cy="328530"/>
          </a:xfrm>
          <a:prstGeom prst="rect">
            <a:avLst/>
          </a:prstGeom>
        </p:spPr>
      </p:pic>
      <p:sp>
        <p:nvSpPr>
          <p:cNvPr id="42" name="Object 41"/>
          <p:cNvSpPr/>
          <p:nvPr/>
        </p:nvSpPr>
        <p:spPr>
          <a:xfrm>
            <a:off x="11583667" y="4242659"/>
            <a:ext cx="1734752" cy="968649"/>
          </a:xfrm>
          <a:prstGeom prst="rect">
            <a:avLst/>
          </a:prstGeom>
          <a:noFill/>
        </p:spPr>
        <p:txBody>
          <a:bodyPr/>
          <a:lstStyle/>
          <a:p>
            <a:endParaRPr lang="en-US" sz="2700" dirty="0"/>
          </a:p>
        </p:txBody>
      </p:sp>
      <p:pic>
        <p:nvPicPr>
          <p:cNvPr id="43" name="Object 42"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55538" y="4531078"/>
            <a:ext cx="399950" cy="399950"/>
          </a:xfrm>
          <a:prstGeom prst="rect">
            <a:avLst/>
          </a:prstGeom>
        </p:spPr>
      </p:pic>
      <p:sp>
        <p:nvSpPr>
          <p:cNvPr id="44" name="Object 43"/>
          <p:cNvSpPr/>
          <p:nvPr/>
        </p:nvSpPr>
        <p:spPr>
          <a:xfrm>
            <a:off x="11583667" y="5211309"/>
            <a:ext cx="1734752" cy="968649"/>
          </a:xfrm>
          <a:prstGeom prst="rect">
            <a:avLst/>
          </a:prstGeom>
          <a:noFill/>
        </p:spPr>
        <p:txBody>
          <a:bodyPr/>
          <a:lstStyle/>
          <a:p>
            <a:endParaRPr lang="en-US" sz="2700" dirty="0"/>
          </a:p>
        </p:txBody>
      </p:sp>
      <p:pic>
        <p:nvPicPr>
          <p:cNvPr id="45" name="Object 4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54267" y="5547753"/>
            <a:ext cx="385667" cy="328530"/>
          </a:xfrm>
          <a:prstGeom prst="rect">
            <a:avLst/>
          </a:prstGeom>
        </p:spPr>
      </p:pic>
      <p:sp>
        <p:nvSpPr>
          <p:cNvPr id="46" name="Object 45"/>
          <p:cNvSpPr/>
          <p:nvPr/>
        </p:nvSpPr>
        <p:spPr>
          <a:xfrm>
            <a:off x="11583667" y="6179958"/>
            <a:ext cx="1734752" cy="968649"/>
          </a:xfrm>
          <a:prstGeom prst="rect">
            <a:avLst/>
          </a:prstGeom>
          <a:noFill/>
        </p:spPr>
        <p:txBody>
          <a:bodyPr/>
          <a:lstStyle/>
          <a:p>
            <a:endParaRPr lang="en-US" sz="2700" dirty="0"/>
          </a:p>
        </p:txBody>
      </p:sp>
      <p:pic>
        <p:nvPicPr>
          <p:cNvPr id="47" name="Object 4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54267" y="6516485"/>
            <a:ext cx="385667" cy="328530"/>
          </a:xfrm>
          <a:prstGeom prst="rect">
            <a:avLst/>
          </a:prstGeom>
        </p:spPr>
      </p:pic>
      <p:sp>
        <p:nvSpPr>
          <p:cNvPr id="48" name="Object 47"/>
          <p:cNvSpPr/>
          <p:nvPr/>
        </p:nvSpPr>
        <p:spPr>
          <a:xfrm>
            <a:off x="11583667" y="7148608"/>
            <a:ext cx="1734752" cy="807209"/>
          </a:xfrm>
          <a:prstGeom prst="rect">
            <a:avLst/>
          </a:prstGeom>
          <a:noFill/>
        </p:spPr>
        <p:txBody>
          <a:bodyPr/>
          <a:lstStyle/>
          <a:p>
            <a:endParaRPr lang="en-US" sz="2700" dirty="0"/>
          </a:p>
        </p:txBody>
      </p:sp>
      <p:pic>
        <p:nvPicPr>
          <p:cNvPr id="49" name="Object 48"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47555" y="7353494"/>
            <a:ext cx="399950" cy="371382"/>
          </a:xfrm>
          <a:prstGeom prst="rect">
            <a:avLst/>
          </a:prstGeom>
        </p:spPr>
      </p:pic>
      <p:sp>
        <p:nvSpPr>
          <p:cNvPr id="50" name="Object 49"/>
          <p:cNvSpPr/>
          <p:nvPr/>
        </p:nvSpPr>
        <p:spPr>
          <a:xfrm>
            <a:off x="11583667" y="8763025"/>
            <a:ext cx="1734752" cy="807209"/>
          </a:xfrm>
          <a:prstGeom prst="rect">
            <a:avLst/>
          </a:prstGeom>
          <a:noFill/>
        </p:spPr>
        <p:txBody>
          <a:bodyPr/>
          <a:lstStyle/>
          <a:p>
            <a:endParaRPr lang="en-US" sz="2700" dirty="0"/>
          </a:p>
        </p:txBody>
      </p:sp>
      <p:pic>
        <p:nvPicPr>
          <p:cNvPr id="51" name="Object 5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47555" y="8967842"/>
            <a:ext cx="399950" cy="371382"/>
          </a:xfrm>
          <a:prstGeom prst="rect">
            <a:avLst/>
          </a:prstGeom>
        </p:spPr>
      </p:pic>
      <p:sp>
        <p:nvSpPr>
          <p:cNvPr id="52" name="Object 51"/>
          <p:cNvSpPr/>
          <p:nvPr/>
        </p:nvSpPr>
        <p:spPr>
          <a:xfrm>
            <a:off x="15053171" y="4242659"/>
            <a:ext cx="1734752" cy="968649"/>
          </a:xfrm>
          <a:prstGeom prst="rect">
            <a:avLst/>
          </a:prstGeom>
          <a:noFill/>
        </p:spPr>
        <p:txBody>
          <a:bodyPr/>
          <a:lstStyle/>
          <a:p>
            <a:endParaRPr lang="en-US" sz="2700" dirty="0"/>
          </a:p>
        </p:txBody>
      </p:sp>
      <p:pic>
        <p:nvPicPr>
          <p:cNvPr id="53" name="Object 5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23796" y="4579125"/>
            <a:ext cx="385667" cy="328530"/>
          </a:xfrm>
          <a:prstGeom prst="rect">
            <a:avLst/>
          </a:prstGeom>
        </p:spPr>
      </p:pic>
      <p:sp>
        <p:nvSpPr>
          <p:cNvPr id="54" name="Object 53"/>
          <p:cNvSpPr/>
          <p:nvPr/>
        </p:nvSpPr>
        <p:spPr>
          <a:xfrm>
            <a:off x="15053171" y="5211309"/>
            <a:ext cx="1734752" cy="968649"/>
          </a:xfrm>
          <a:prstGeom prst="rect">
            <a:avLst/>
          </a:prstGeom>
          <a:noFill/>
        </p:spPr>
        <p:txBody>
          <a:bodyPr/>
          <a:lstStyle/>
          <a:p>
            <a:endParaRPr lang="en-US" sz="2700" dirty="0"/>
          </a:p>
        </p:txBody>
      </p:sp>
      <p:pic>
        <p:nvPicPr>
          <p:cNvPr id="55" name="Object 5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60784" y="5535783"/>
            <a:ext cx="328530" cy="328530"/>
          </a:xfrm>
          <a:prstGeom prst="rect">
            <a:avLst/>
          </a:prstGeom>
        </p:spPr>
      </p:pic>
      <p:sp>
        <p:nvSpPr>
          <p:cNvPr id="56" name="Object 55"/>
          <p:cNvSpPr/>
          <p:nvPr/>
        </p:nvSpPr>
        <p:spPr>
          <a:xfrm>
            <a:off x="15053171" y="7148608"/>
            <a:ext cx="1734752" cy="807209"/>
          </a:xfrm>
          <a:prstGeom prst="rect">
            <a:avLst/>
          </a:prstGeom>
          <a:noFill/>
        </p:spPr>
        <p:txBody>
          <a:bodyPr/>
          <a:lstStyle/>
          <a:p>
            <a:endParaRPr lang="en-US" sz="2700" dirty="0"/>
          </a:p>
        </p:txBody>
      </p:sp>
      <p:pic>
        <p:nvPicPr>
          <p:cNvPr id="57" name="Object 5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23796" y="7404461"/>
            <a:ext cx="385667" cy="328530"/>
          </a:xfrm>
          <a:prstGeom prst="rect">
            <a:avLst/>
          </a:prstGeom>
        </p:spPr>
      </p:pic>
      <p:sp>
        <p:nvSpPr>
          <p:cNvPr id="58" name="Object 57"/>
          <p:cNvSpPr/>
          <p:nvPr/>
        </p:nvSpPr>
        <p:spPr>
          <a:xfrm>
            <a:off x="15053171" y="6179958"/>
            <a:ext cx="1734752" cy="968649"/>
          </a:xfrm>
          <a:prstGeom prst="rect">
            <a:avLst/>
          </a:prstGeom>
          <a:noFill/>
        </p:spPr>
        <p:txBody>
          <a:bodyPr/>
          <a:lstStyle/>
          <a:p>
            <a:endParaRPr lang="en-US" sz="2700" dirty="0"/>
          </a:p>
        </p:txBody>
      </p:sp>
      <p:pic>
        <p:nvPicPr>
          <p:cNvPr id="59" name="Object 5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60784" y="6504513"/>
            <a:ext cx="328530" cy="328530"/>
          </a:xfrm>
          <a:prstGeom prst="rect">
            <a:avLst/>
          </a:prstGeom>
        </p:spPr>
      </p:pic>
      <p:sp>
        <p:nvSpPr>
          <p:cNvPr id="60" name="Object 59"/>
          <p:cNvSpPr/>
          <p:nvPr/>
        </p:nvSpPr>
        <p:spPr>
          <a:xfrm>
            <a:off x="15053171" y="8763025"/>
            <a:ext cx="1734752" cy="807209"/>
          </a:xfrm>
          <a:prstGeom prst="rect">
            <a:avLst/>
          </a:prstGeom>
          <a:noFill/>
        </p:spPr>
        <p:txBody>
          <a:bodyPr/>
          <a:lstStyle/>
          <a:p>
            <a:endParaRPr lang="en-US" sz="2700" dirty="0"/>
          </a:p>
        </p:txBody>
      </p:sp>
      <p:pic>
        <p:nvPicPr>
          <p:cNvPr id="61" name="Object 60"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60784" y="9006839"/>
            <a:ext cx="328530" cy="328530"/>
          </a:xfrm>
          <a:prstGeom prst="rect">
            <a:avLst/>
          </a:prstGeom>
        </p:spPr>
      </p:pic>
      <p:sp>
        <p:nvSpPr>
          <p:cNvPr id="62" name="Object 61"/>
          <p:cNvSpPr/>
          <p:nvPr/>
        </p:nvSpPr>
        <p:spPr>
          <a:xfrm>
            <a:off x="15053171" y="7955816"/>
            <a:ext cx="1734752" cy="807209"/>
          </a:xfrm>
          <a:prstGeom prst="rect">
            <a:avLst/>
          </a:prstGeom>
          <a:noFill/>
        </p:spPr>
        <p:txBody>
          <a:bodyPr/>
          <a:lstStyle/>
          <a:p>
            <a:endParaRPr lang="en-US" sz="2700" dirty="0"/>
          </a:p>
        </p:txBody>
      </p:sp>
      <p:pic>
        <p:nvPicPr>
          <p:cNvPr id="63" name="Object 6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60784" y="8199716"/>
            <a:ext cx="328530" cy="328530"/>
          </a:xfrm>
          <a:prstGeom prst="rect">
            <a:avLst/>
          </a:prstGeom>
        </p:spPr>
      </p:pic>
      <p:sp>
        <p:nvSpPr>
          <p:cNvPr id="64" name="Object 63"/>
          <p:cNvSpPr/>
          <p:nvPr/>
        </p:nvSpPr>
        <p:spPr>
          <a:xfrm>
            <a:off x="11583667" y="7955816"/>
            <a:ext cx="1734752" cy="807209"/>
          </a:xfrm>
          <a:prstGeom prst="rect">
            <a:avLst/>
          </a:prstGeom>
          <a:noFill/>
        </p:spPr>
        <p:txBody>
          <a:bodyPr/>
          <a:lstStyle/>
          <a:p>
            <a:endParaRPr lang="en-US" sz="2700" dirty="0"/>
          </a:p>
        </p:txBody>
      </p:sp>
      <p:pic>
        <p:nvPicPr>
          <p:cNvPr id="65" name="Object 64"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47555" y="8160717"/>
            <a:ext cx="399950" cy="3713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572809"/>
            <a:ext cx="18283428" cy="811283"/>
          </a:xfrm>
          <a:prstGeom prst="rect">
            <a:avLst/>
          </a:prstGeom>
          <a:noFill/>
        </p:spPr>
        <p:txBody>
          <a:bodyPr wrap="square" lIns="0" tIns="0" rIns="0" bIns="0" rtlCol="0" anchor="t"/>
          <a:lstStyle/>
          <a:p>
            <a:pPr algn="ctr">
              <a:lnSpc>
                <a:spcPts val="6390"/>
              </a:lnSpc>
            </a:pPr>
            <a:r>
              <a:rPr lang="en-US" sz="5625" b="1" dirty="0">
                <a:solidFill>
                  <a:srgbClr val="110B11"/>
                </a:solidFill>
                <a:latin typeface="Raleway" pitchFamily="34" charset="0"/>
                <a:ea typeface="Raleway" pitchFamily="34" charset="-122"/>
                <a:cs typeface="Raleway" pitchFamily="34" charset="-120"/>
              </a:rPr>
              <a:t>Competitors</a:t>
            </a:r>
            <a:endParaRPr lang="en-US" sz="2700" dirty="0"/>
          </a:p>
        </p:txBody>
      </p:sp>
      <p:sp>
        <p:nvSpPr>
          <p:cNvPr id="3" name="Object 2"/>
          <p:cNvSpPr/>
          <p:nvPr/>
        </p:nvSpPr>
        <p:spPr>
          <a:xfrm>
            <a:off x="0" y="1540991"/>
            <a:ext cx="18283428" cy="481637"/>
          </a:xfrm>
          <a:prstGeom prst="rect">
            <a:avLst/>
          </a:prstGeom>
          <a:noFill/>
        </p:spPr>
        <p:txBody>
          <a:bodyPr wrap="square" lIns="0" tIns="0" rIns="0" bIns="0" rtlCol="0" anchor="t"/>
          <a:lstStyle/>
          <a:p>
            <a:pPr algn="ctr">
              <a:lnSpc>
                <a:spcPts val="3794"/>
              </a:lnSpc>
              <a:spcBef>
                <a:spcPts val="1212"/>
              </a:spcBef>
            </a:pPr>
            <a:r>
              <a:rPr lang="en-US" sz="2813" dirty="0">
                <a:solidFill>
                  <a:srgbClr val="000000">
                    <a:alpha val="80000"/>
                  </a:srgbClr>
                </a:solidFill>
                <a:latin typeface="Raleway" pitchFamily="34" charset="0"/>
                <a:ea typeface="Raleway" pitchFamily="34" charset="-122"/>
                <a:cs typeface="Raleway" pitchFamily="34" charset="-120"/>
              </a:rPr>
              <a:t>Plot your competitors position in the marketplace relative to your brand.</a:t>
            </a:r>
            <a:endParaRPr lang="en-US" sz="2700" dirty="0"/>
          </a:p>
        </p:txBody>
      </p:sp>
      <p:sp>
        <p:nvSpPr>
          <p:cNvPr id="4" name="Object 3"/>
          <p:cNvSpPr/>
          <p:nvPr/>
        </p:nvSpPr>
        <p:spPr>
          <a:xfrm>
            <a:off x="714197" y="6099237"/>
            <a:ext cx="16855035" cy="0"/>
          </a:xfrm>
          <a:prstGeom prst="line">
            <a:avLst/>
          </a:prstGeom>
          <a:noFill/>
          <a:ln w="12700">
            <a:solidFill>
              <a:srgbClr val="000000">
                <a:alpha val="33000"/>
              </a:srgbClr>
            </a:solidFill>
            <a:prstDash val="solid"/>
            <a:miter lim="800000"/>
          </a:ln>
        </p:spPr>
        <p:txBody>
          <a:bodyPr/>
          <a:lstStyle/>
          <a:p>
            <a:endParaRPr lang="en-US" sz="2700" dirty="0"/>
          </a:p>
        </p:txBody>
      </p:sp>
      <p:sp>
        <p:nvSpPr>
          <p:cNvPr id="5" name="Object 4"/>
          <p:cNvSpPr/>
          <p:nvPr/>
        </p:nvSpPr>
        <p:spPr>
          <a:xfrm rot="5400000">
            <a:off x="5670721" y="6099237"/>
            <a:ext cx="6941990" cy="0"/>
          </a:xfrm>
          <a:prstGeom prst="line">
            <a:avLst/>
          </a:prstGeom>
          <a:noFill/>
          <a:ln w="12700">
            <a:solidFill>
              <a:srgbClr val="000000">
                <a:alpha val="33000"/>
              </a:srgbClr>
            </a:solidFill>
            <a:prstDash val="solid"/>
            <a:miter lim="800000"/>
          </a:ln>
        </p:spPr>
        <p:txBody>
          <a:bodyPr/>
          <a:lstStyle/>
          <a:p>
            <a:endParaRPr lang="en-US" sz="2700" dirty="0"/>
          </a:p>
        </p:txBody>
      </p:sp>
      <p:sp>
        <p:nvSpPr>
          <p:cNvPr id="6" name="Object 5"/>
          <p:cNvSpPr/>
          <p:nvPr/>
        </p:nvSpPr>
        <p:spPr>
          <a:xfrm>
            <a:off x="857036" y="2701560"/>
            <a:ext cx="1414109" cy="308220"/>
          </a:xfrm>
          <a:prstGeom prst="rect">
            <a:avLst/>
          </a:prstGeom>
          <a:noFill/>
        </p:spPr>
        <p:txBody>
          <a:bodyPr wrap="square" lIns="0" tIns="0" rIns="0" bIns="0" rtlCol="0" anchor="t"/>
          <a:lstStyle/>
          <a:p>
            <a:pPr>
              <a:lnSpc>
                <a:spcPts val="2427"/>
              </a:lnSpc>
            </a:pPr>
            <a:r>
              <a:rPr lang="en-US" dirty="0">
                <a:solidFill>
                  <a:srgbClr val="000000">
                    <a:alpha val="80000"/>
                  </a:srgbClr>
                </a:solidFill>
                <a:latin typeface="Raleway" pitchFamily="34" charset="0"/>
                <a:ea typeface="Raleway" pitchFamily="34" charset="-122"/>
                <a:cs typeface="Raleway" pitchFamily="34" charset="-120"/>
              </a:rPr>
              <a:t>Challengers</a:t>
            </a:r>
            <a:endParaRPr lang="en-US" sz="2700" dirty="0"/>
          </a:p>
        </p:txBody>
      </p:sp>
      <p:sp>
        <p:nvSpPr>
          <p:cNvPr id="7" name="Object 6"/>
          <p:cNvSpPr/>
          <p:nvPr/>
        </p:nvSpPr>
        <p:spPr>
          <a:xfrm>
            <a:off x="9284554" y="2701560"/>
            <a:ext cx="942740" cy="308220"/>
          </a:xfrm>
          <a:prstGeom prst="rect">
            <a:avLst/>
          </a:prstGeom>
          <a:noFill/>
        </p:spPr>
        <p:txBody>
          <a:bodyPr wrap="square" lIns="0" tIns="0" rIns="0" bIns="0" rtlCol="0" anchor="t"/>
          <a:lstStyle/>
          <a:p>
            <a:pPr>
              <a:lnSpc>
                <a:spcPts val="2427"/>
              </a:lnSpc>
            </a:pPr>
            <a:r>
              <a:rPr lang="en-US" dirty="0">
                <a:solidFill>
                  <a:srgbClr val="000000">
                    <a:alpha val="80000"/>
                  </a:srgbClr>
                </a:solidFill>
                <a:latin typeface="Raleway" pitchFamily="34" charset="0"/>
                <a:ea typeface="Raleway" pitchFamily="34" charset="-122"/>
                <a:cs typeface="Raleway" pitchFamily="34" charset="-120"/>
              </a:rPr>
              <a:t>Leaders</a:t>
            </a:r>
            <a:endParaRPr lang="en-US" sz="2700" dirty="0"/>
          </a:p>
        </p:txBody>
      </p:sp>
      <p:sp>
        <p:nvSpPr>
          <p:cNvPr id="8" name="Object 7"/>
          <p:cNvSpPr/>
          <p:nvPr/>
        </p:nvSpPr>
        <p:spPr>
          <a:xfrm>
            <a:off x="857036" y="9186464"/>
            <a:ext cx="1602657" cy="308220"/>
          </a:xfrm>
          <a:prstGeom prst="rect">
            <a:avLst/>
          </a:prstGeom>
          <a:noFill/>
        </p:spPr>
        <p:txBody>
          <a:bodyPr wrap="square" lIns="0" tIns="0" rIns="0" bIns="0" rtlCol="0" anchor="t"/>
          <a:lstStyle/>
          <a:p>
            <a:pPr>
              <a:lnSpc>
                <a:spcPts val="2427"/>
              </a:lnSpc>
            </a:pPr>
            <a:r>
              <a:rPr lang="en-US" dirty="0">
                <a:solidFill>
                  <a:srgbClr val="000000">
                    <a:alpha val="80000"/>
                  </a:srgbClr>
                </a:solidFill>
                <a:latin typeface="Raleway" pitchFamily="34" charset="0"/>
                <a:ea typeface="Raleway" pitchFamily="34" charset="-122"/>
                <a:cs typeface="Raleway" pitchFamily="34" charset="-120"/>
              </a:rPr>
              <a:t>Niche Players</a:t>
            </a:r>
            <a:endParaRPr lang="en-US" sz="2700" dirty="0"/>
          </a:p>
        </p:txBody>
      </p:sp>
      <p:sp>
        <p:nvSpPr>
          <p:cNvPr id="9" name="Object 8"/>
          <p:cNvSpPr/>
          <p:nvPr/>
        </p:nvSpPr>
        <p:spPr>
          <a:xfrm>
            <a:off x="9284553" y="9186464"/>
            <a:ext cx="1256985" cy="308220"/>
          </a:xfrm>
          <a:prstGeom prst="rect">
            <a:avLst/>
          </a:prstGeom>
          <a:noFill/>
        </p:spPr>
        <p:txBody>
          <a:bodyPr wrap="square" lIns="0" tIns="0" rIns="0" bIns="0" rtlCol="0" anchor="t"/>
          <a:lstStyle/>
          <a:p>
            <a:pPr>
              <a:lnSpc>
                <a:spcPts val="2427"/>
              </a:lnSpc>
            </a:pPr>
            <a:r>
              <a:rPr lang="en-US" dirty="0">
                <a:solidFill>
                  <a:srgbClr val="000000">
                    <a:alpha val="80000"/>
                  </a:srgbClr>
                </a:solidFill>
                <a:latin typeface="Raleway" pitchFamily="34" charset="0"/>
                <a:ea typeface="Raleway" pitchFamily="34" charset="-122"/>
                <a:cs typeface="Raleway" pitchFamily="34" charset="-120"/>
              </a:rPr>
              <a:t>Visionaries</a:t>
            </a:r>
            <a:endParaRPr lang="en-US" sz="2700" dirty="0"/>
          </a:p>
        </p:txBody>
      </p:sp>
      <p:sp>
        <p:nvSpPr>
          <p:cNvPr id="10" name="Object 9"/>
          <p:cNvSpPr/>
          <p:nvPr/>
        </p:nvSpPr>
        <p:spPr>
          <a:xfrm>
            <a:off x="12168935" y="2889047"/>
            <a:ext cx="1875476" cy="1875480"/>
          </a:xfrm>
          <a:prstGeom prst="ellipse">
            <a:avLst/>
          </a:prstGeom>
          <a:solidFill>
            <a:srgbClr val="0978EB"/>
          </a:solidFill>
        </p:spPr>
        <p:txBody>
          <a:bodyPr/>
          <a:lstStyle/>
          <a:p>
            <a:endParaRPr lang="en-US" sz="2700" dirty="0"/>
          </a:p>
        </p:txBody>
      </p:sp>
      <p:sp>
        <p:nvSpPr>
          <p:cNvPr id="11" name="Object 10"/>
          <p:cNvSpPr/>
          <p:nvPr/>
        </p:nvSpPr>
        <p:spPr>
          <a:xfrm>
            <a:off x="12517551" y="3196947"/>
            <a:ext cx="1178424" cy="1262454"/>
          </a:xfrm>
          <a:prstGeom prst="rect">
            <a:avLst/>
          </a:prstGeom>
          <a:noFill/>
        </p:spPr>
        <p:txBody>
          <a:bodyPr wrap="square" lIns="0" tIns="0" rIns="0" bIns="0" rtlCol="0" anchor="t"/>
          <a:lstStyle/>
          <a:p>
            <a:pPr algn="ctr">
              <a:lnSpc>
                <a:spcPts val="3260"/>
              </a:lnSpc>
            </a:pPr>
            <a:r>
              <a:rPr lang="en-US" sz="2700" b="1" dirty="0">
                <a:solidFill>
                  <a:srgbClr val="F6FAF9"/>
                </a:solidFill>
                <a:latin typeface="Raleway" pitchFamily="34" charset="0"/>
                <a:ea typeface="Raleway" pitchFamily="34" charset="-122"/>
                <a:cs typeface="Raleway" pitchFamily="34" charset="-120"/>
              </a:rPr>
              <a:t>ID Future Stars</a:t>
            </a:r>
            <a:endParaRPr lang="en-US" sz="2700" dirty="0"/>
          </a:p>
        </p:txBody>
      </p:sp>
      <p:sp>
        <p:nvSpPr>
          <p:cNvPr id="12" name="Object 11"/>
          <p:cNvSpPr/>
          <p:nvPr/>
        </p:nvSpPr>
        <p:spPr>
          <a:xfrm>
            <a:off x="14311217" y="6297305"/>
            <a:ext cx="1255551" cy="1255557"/>
          </a:xfrm>
          <a:prstGeom prst="ellipse">
            <a:avLst/>
          </a:prstGeom>
          <a:solidFill>
            <a:srgbClr val="DEEBE8">
              <a:alpha val="70000"/>
            </a:srgbClr>
          </a:solidFill>
        </p:spPr>
        <p:txBody>
          <a:bodyPr/>
          <a:lstStyle/>
          <a:p>
            <a:endParaRPr lang="en-US" sz="2700" dirty="0"/>
          </a:p>
        </p:txBody>
      </p:sp>
      <p:sp>
        <p:nvSpPr>
          <p:cNvPr id="13" name="Object 12"/>
          <p:cNvSpPr/>
          <p:nvPr/>
        </p:nvSpPr>
        <p:spPr>
          <a:xfrm>
            <a:off x="15709662" y="6716571"/>
            <a:ext cx="1398396"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Prepory</a:t>
            </a:r>
            <a:endParaRPr lang="en-US" sz="2700" dirty="0"/>
          </a:p>
        </p:txBody>
      </p:sp>
      <p:sp>
        <p:nvSpPr>
          <p:cNvPr id="14" name="Object 13"/>
          <p:cNvSpPr/>
          <p:nvPr/>
        </p:nvSpPr>
        <p:spPr>
          <a:xfrm>
            <a:off x="10865521" y="6696504"/>
            <a:ext cx="2565401" cy="2565393"/>
          </a:xfrm>
          <a:prstGeom prst="ellipse">
            <a:avLst/>
          </a:prstGeom>
          <a:solidFill>
            <a:srgbClr val="DEEBE8">
              <a:alpha val="70000"/>
            </a:srgbClr>
          </a:solidFill>
        </p:spPr>
        <p:txBody>
          <a:bodyPr/>
          <a:lstStyle/>
          <a:p>
            <a:endParaRPr lang="en-US" sz="2700" dirty="0"/>
          </a:p>
        </p:txBody>
      </p:sp>
      <p:sp>
        <p:nvSpPr>
          <p:cNvPr id="15" name="Object 14"/>
          <p:cNvSpPr/>
          <p:nvPr/>
        </p:nvSpPr>
        <p:spPr>
          <a:xfrm>
            <a:off x="11221280" y="7563554"/>
            <a:ext cx="1854054" cy="827352"/>
          </a:xfrm>
          <a:prstGeom prst="rect">
            <a:avLst/>
          </a:prstGeom>
          <a:noFill/>
        </p:spPr>
        <p:txBody>
          <a:bodyPr wrap="square" lIns="0" tIns="0" rIns="0" bIns="0" rtlCol="0" anchor="t"/>
          <a:lstStyle/>
          <a:p>
            <a:pPr algn="ctr">
              <a:lnSpc>
                <a:spcPts val="3260"/>
              </a:lnSpc>
            </a:pPr>
            <a:r>
              <a:rPr lang="en-US" sz="2700" dirty="0">
                <a:solidFill>
                  <a:srgbClr val="110B11"/>
                </a:solidFill>
                <a:latin typeface="Raleway" pitchFamily="34" charset="0"/>
                <a:ea typeface="Raleway" pitchFamily="34" charset="-122"/>
                <a:cs typeface="Raleway" pitchFamily="34" charset="-120"/>
              </a:rPr>
              <a:t>Command Education</a:t>
            </a:r>
            <a:endParaRPr lang="en-US" sz="2700" dirty="0"/>
          </a:p>
        </p:txBody>
      </p:sp>
      <p:sp>
        <p:nvSpPr>
          <p:cNvPr id="16" name="Object 15"/>
          <p:cNvSpPr/>
          <p:nvPr/>
        </p:nvSpPr>
        <p:spPr>
          <a:xfrm>
            <a:off x="1512692" y="3488099"/>
            <a:ext cx="1114145" cy="1114146"/>
          </a:xfrm>
          <a:prstGeom prst="ellipse">
            <a:avLst/>
          </a:prstGeom>
          <a:solidFill>
            <a:srgbClr val="DEEBE8">
              <a:alpha val="70000"/>
            </a:srgbClr>
          </a:solidFill>
        </p:spPr>
        <p:txBody>
          <a:bodyPr/>
          <a:lstStyle/>
          <a:p>
            <a:endParaRPr lang="en-US" sz="2700" dirty="0"/>
          </a:p>
        </p:txBody>
      </p:sp>
      <p:sp>
        <p:nvSpPr>
          <p:cNvPr id="17" name="Object 16"/>
          <p:cNvSpPr/>
          <p:nvPr/>
        </p:nvSpPr>
        <p:spPr>
          <a:xfrm>
            <a:off x="2769748" y="3836720"/>
            <a:ext cx="2262575"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College Wise</a:t>
            </a:r>
            <a:endParaRPr lang="en-US" sz="2700" dirty="0"/>
          </a:p>
        </p:txBody>
      </p:sp>
      <p:sp>
        <p:nvSpPr>
          <p:cNvPr id="18" name="Object 17"/>
          <p:cNvSpPr/>
          <p:nvPr/>
        </p:nvSpPr>
        <p:spPr>
          <a:xfrm>
            <a:off x="7628915" y="4231512"/>
            <a:ext cx="2803935" cy="2803935"/>
          </a:xfrm>
          <a:prstGeom prst="ellipse">
            <a:avLst/>
          </a:prstGeom>
          <a:solidFill>
            <a:srgbClr val="DEEBE8">
              <a:alpha val="70000"/>
            </a:srgbClr>
          </a:solidFill>
        </p:spPr>
        <p:txBody>
          <a:bodyPr/>
          <a:lstStyle/>
          <a:p>
            <a:endParaRPr lang="en-US" sz="2700" dirty="0"/>
          </a:p>
        </p:txBody>
      </p:sp>
      <p:sp>
        <p:nvSpPr>
          <p:cNvPr id="19" name="Object 18"/>
          <p:cNvSpPr/>
          <p:nvPr/>
        </p:nvSpPr>
        <p:spPr>
          <a:xfrm>
            <a:off x="8284584" y="5424971"/>
            <a:ext cx="1492671" cy="413676"/>
          </a:xfrm>
          <a:prstGeom prst="rect">
            <a:avLst/>
          </a:prstGeom>
          <a:noFill/>
        </p:spPr>
        <p:txBody>
          <a:bodyPr wrap="square" lIns="0" tIns="0" rIns="0" bIns="0" rtlCol="0" anchor="t"/>
          <a:lstStyle/>
          <a:p>
            <a:pPr algn="ctr">
              <a:lnSpc>
                <a:spcPts val="3260"/>
              </a:lnSpc>
            </a:pPr>
            <a:r>
              <a:rPr lang="en-US" sz="2700" dirty="0">
                <a:solidFill>
                  <a:srgbClr val="110B11"/>
                </a:solidFill>
                <a:latin typeface="Raleway" pitchFamily="34" charset="0"/>
                <a:ea typeface="Raleway" pitchFamily="34" charset="-122"/>
                <a:cs typeface="Raleway" pitchFamily="34" charset="-120"/>
              </a:rPr>
              <a:t>Ivy Wise </a:t>
            </a:r>
            <a:endParaRPr lang="en-US" sz="2700" dirty="0"/>
          </a:p>
        </p:txBody>
      </p:sp>
      <p:sp>
        <p:nvSpPr>
          <p:cNvPr id="20" name="Object 19"/>
          <p:cNvSpPr/>
          <p:nvPr/>
        </p:nvSpPr>
        <p:spPr>
          <a:xfrm>
            <a:off x="3376097" y="5668022"/>
            <a:ext cx="2473977" cy="2473977"/>
          </a:xfrm>
          <a:prstGeom prst="ellipse">
            <a:avLst/>
          </a:prstGeom>
          <a:solidFill>
            <a:srgbClr val="DEEBE8">
              <a:alpha val="70000"/>
            </a:srgbClr>
          </a:solidFill>
        </p:spPr>
        <p:txBody>
          <a:bodyPr/>
          <a:lstStyle/>
          <a:p>
            <a:endParaRPr lang="en-US" sz="2700" dirty="0"/>
          </a:p>
        </p:txBody>
      </p:sp>
      <p:sp>
        <p:nvSpPr>
          <p:cNvPr id="21" name="Object 20"/>
          <p:cNvSpPr/>
          <p:nvPr/>
        </p:nvSpPr>
        <p:spPr>
          <a:xfrm>
            <a:off x="5992971" y="6282321"/>
            <a:ext cx="2215437" cy="1241028"/>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International College Counselors</a:t>
            </a:r>
            <a:endParaRPr lang="en-US" sz="2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28482" y="1040434"/>
            <a:ext cx="8327531" cy="4328030"/>
          </a:xfrm>
          <a:prstGeom prst="rect">
            <a:avLst/>
          </a:prstGeom>
          <a:solidFill>
            <a:srgbClr val="DEEBE8"/>
          </a:solidFill>
        </p:spPr>
        <p:txBody>
          <a:bodyPr/>
          <a:lstStyle/>
          <a:p>
            <a:endParaRPr lang="en-US" sz="2700" dirty="0"/>
          </a:p>
        </p:txBody>
      </p:sp>
      <p:sp>
        <p:nvSpPr>
          <p:cNvPr id="3" name="Object 2"/>
          <p:cNvSpPr/>
          <p:nvPr/>
        </p:nvSpPr>
        <p:spPr>
          <a:xfrm>
            <a:off x="7324799" y="3637252"/>
            <a:ext cx="1731212" cy="1731212"/>
          </a:xfrm>
          <a:prstGeom prst="ellipse">
            <a:avLst/>
          </a:prstGeom>
          <a:solidFill>
            <a:srgbClr val="F6FAF9"/>
          </a:solidFill>
        </p:spPr>
        <p:txBody>
          <a:bodyPr/>
          <a:lstStyle/>
          <a:p>
            <a:endParaRPr lang="en-US" sz="2700" dirty="0"/>
          </a:p>
        </p:txBody>
      </p:sp>
      <p:sp>
        <p:nvSpPr>
          <p:cNvPr id="4" name="Object 3"/>
          <p:cNvSpPr/>
          <p:nvPr/>
        </p:nvSpPr>
        <p:spPr>
          <a:xfrm>
            <a:off x="7238241" y="3978034"/>
            <a:ext cx="1904259" cy="1059689"/>
          </a:xfrm>
          <a:prstGeom prst="rect">
            <a:avLst/>
          </a:prstGeom>
          <a:noFill/>
        </p:spPr>
        <p:txBody>
          <a:bodyPr wrap="square" lIns="0" tIns="0" rIns="0" bIns="0" rtlCol="0" anchor="ctr"/>
          <a:lstStyle/>
          <a:p>
            <a:pPr algn="ctr">
              <a:lnSpc>
                <a:spcPts val="8346"/>
              </a:lnSpc>
            </a:pPr>
            <a:r>
              <a:rPr lang="en-US" sz="6188" dirty="0">
                <a:solidFill>
                  <a:srgbClr val="110B11"/>
                </a:solidFill>
                <a:latin typeface="Raleway" pitchFamily="34" charset="0"/>
                <a:ea typeface="Raleway" pitchFamily="34" charset="-122"/>
                <a:cs typeface="Raleway" pitchFamily="34" charset="-120"/>
              </a:rPr>
              <a:t>S</a:t>
            </a:r>
            <a:endParaRPr lang="en-US" sz="2700" dirty="0"/>
          </a:p>
        </p:txBody>
      </p:sp>
      <p:sp>
        <p:nvSpPr>
          <p:cNvPr id="5" name="Object 4"/>
          <p:cNvSpPr/>
          <p:nvPr/>
        </p:nvSpPr>
        <p:spPr>
          <a:xfrm>
            <a:off x="1014159" y="1148424"/>
            <a:ext cx="6627408"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Strengths</a:t>
            </a:r>
            <a:endParaRPr lang="en-US" sz="2700" dirty="0"/>
          </a:p>
        </p:txBody>
      </p:sp>
      <p:sp>
        <p:nvSpPr>
          <p:cNvPr id="6" name="Object 5"/>
          <p:cNvSpPr/>
          <p:nvPr/>
        </p:nvSpPr>
        <p:spPr>
          <a:xfrm>
            <a:off x="1014160" y="1768132"/>
            <a:ext cx="4596959" cy="770663"/>
          </a:xfrm>
          <a:prstGeom prst="rect">
            <a:avLst/>
          </a:prstGeom>
          <a:noFill/>
        </p:spPr>
        <p:txBody>
          <a:bodyPr wrap="square" lIns="0" tIns="0" rIns="0" bIns="0" rtlCol="0" anchor="t"/>
          <a:lstStyle/>
          <a:p>
            <a:pPr>
              <a:lnSpc>
                <a:spcPts val="3036"/>
              </a:lnSpc>
              <a:spcBef>
                <a:spcPts val="837"/>
              </a:spcBef>
            </a:pPr>
            <a:r>
              <a:rPr lang="en-US" sz="2250" dirty="0">
                <a:solidFill>
                  <a:srgbClr val="000000">
                    <a:alpha val="80000"/>
                  </a:srgbClr>
                </a:solidFill>
                <a:latin typeface="Raleway" pitchFamily="34" charset="0"/>
                <a:ea typeface="Raleway" pitchFamily="34" charset="-122"/>
                <a:cs typeface="Raleway" pitchFamily="34" charset="-120"/>
              </a:rPr>
              <a:t>Success is numbers of students admitted to top colleges</a:t>
            </a:r>
            <a:endParaRPr lang="en-US" sz="2700" dirty="0"/>
          </a:p>
        </p:txBody>
      </p:sp>
      <p:sp>
        <p:nvSpPr>
          <p:cNvPr id="7" name="Object 6"/>
          <p:cNvSpPr/>
          <p:nvPr/>
        </p:nvSpPr>
        <p:spPr>
          <a:xfrm>
            <a:off x="1014159" y="2641907"/>
            <a:ext cx="6627408" cy="385332"/>
          </a:xfrm>
          <a:prstGeom prst="rect">
            <a:avLst/>
          </a:prstGeom>
          <a:noFill/>
        </p:spPr>
        <p:txBody>
          <a:bodyPr wrap="square" lIns="0" tIns="0" rIns="0" bIns="0" rtlCol="0" anchor="t"/>
          <a:lstStyle/>
          <a:p>
            <a:pPr>
              <a:lnSpc>
                <a:spcPts val="3036"/>
              </a:lnSpc>
              <a:spcBef>
                <a:spcPts val="797"/>
              </a:spcBef>
            </a:pPr>
            <a:r>
              <a:rPr lang="en-US" sz="2250" dirty="0">
                <a:solidFill>
                  <a:srgbClr val="000000">
                    <a:alpha val="80000"/>
                  </a:srgbClr>
                </a:solidFill>
                <a:latin typeface="Raleway" pitchFamily="34" charset="0"/>
                <a:ea typeface="Raleway" pitchFamily="34" charset="-122"/>
                <a:cs typeface="Raleway" pitchFamily="34" charset="-120"/>
              </a:rPr>
              <a:t>Proven Experience in industry</a:t>
            </a:r>
          </a:p>
          <a:p>
            <a:pPr>
              <a:lnSpc>
                <a:spcPts val="3036"/>
              </a:lnSpc>
              <a:spcBef>
                <a:spcPts val="797"/>
              </a:spcBef>
            </a:pPr>
            <a:r>
              <a:rPr lang="en-US" sz="2250" dirty="0">
                <a:solidFill>
                  <a:srgbClr val="000000">
                    <a:alpha val="80000"/>
                  </a:srgbClr>
                </a:solidFill>
                <a:latin typeface="Raleway" pitchFamily="34" charset="0"/>
              </a:rPr>
              <a:t>Brand Awareness and reach is large</a:t>
            </a:r>
          </a:p>
          <a:p>
            <a:pPr>
              <a:lnSpc>
                <a:spcPts val="3036"/>
              </a:lnSpc>
              <a:spcBef>
                <a:spcPts val="797"/>
              </a:spcBef>
            </a:pPr>
            <a:endParaRPr lang="en-US" sz="2700" dirty="0"/>
          </a:p>
        </p:txBody>
      </p:sp>
      <p:sp>
        <p:nvSpPr>
          <p:cNvPr id="8" name="Object 7"/>
          <p:cNvSpPr/>
          <p:nvPr/>
        </p:nvSpPr>
        <p:spPr>
          <a:xfrm>
            <a:off x="9227419" y="1040434"/>
            <a:ext cx="8327531" cy="4328030"/>
          </a:xfrm>
          <a:prstGeom prst="rect">
            <a:avLst/>
          </a:prstGeom>
          <a:solidFill>
            <a:srgbClr val="DEEBE8"/>
          </a:solidFill>
        </p:spPr>
        <p:txBody>
          <a:bodyPr/>
          <a:lstStyle/>
          <a:p>
            <a:endParaRPr lang="en-US" sz="2700" dirty="0"/>
          </a:p>
        </p:txBody>
      </p:sp>
      <p:sp>
        <p:nvSpPr>
          <p:cNvPr id="9" name="Object 8"/>
          <p:cNvSpPr/>
          <p:nvPr/>
        </p:nvSpPr>
        <p:spPr>
          <a:xfrm>
            <a:off x="9227419" y="3637252"/>
            <a:ext cx="1731212" cy="1731212"/>
          </a:xfrm>
          <a:prstGeom prst="ellipse">
            <a:avLst/>
          </a:prstGeom>
          <a:solidFill>
            <a:srgbClr val="F6FAF9"/>
          </a:solidFill>
        </p:spPr>
        <p:txBody>
          <a:bodyPr/>
          <a:lstStyle/>
          <a:p>
            <a:endParaRPr lang="en-US" sz="2700" dirty="0"/>
          </a:p>
        </p:txBody>
      </p:sp>
      <p:sp>
        <p:nvSpPr>
          <p:cNvPr id="10" name="Object 9"/>
          <p:cNvSpPr/>
          <p:nvPr/>
        </p:nvSpPr>
        <p:spPr>
          <a:xfrm>
            <a:off x="9140861" y="4007611"/>
            <a:ext cx="1904259" cy="1059689"/>
          </a:xfrm>
          <a:prstGeom prst="rect">
            <a:avLst/>
          </a:prstGeom>
          <a:noFill/>
        </p:spPr>
        <p:txBody>
          <a:bodyPr wrap="square" lIns="0" tIns="0" rIns="0" bIns="0" rtlCol="0" anchor="ctr"/>
          <a:lstStyle/>
          <a:p>
            <a:pPr algn="ctr">
              <a:lnSpc>
                <a:spcPts val="8346"/>
              </a:lnSpc>
            </a:pPr>
            <a:r>
              <a:rPr lang="en-US" sz="6188" dirty="0">
                <a:solidFill>
                  <a:srgbClr val="110B11"/>
                </a:solidFill>
                <a:latin typeface="Raleway" pitchFamily="34" charset="0"/>
                <a:ea typeface="Raleway" pitchFamily="34" charset="-122"/>
                <a:cs typeface="Raleway" pitchFamily="34" charset="-120"/>
              </a:rPr>
              <a:t>W</a:t>
            </a:r>
            <a:endParaRPr lang="en-US" sz="2700" dirty="0"/>
          </a:p>
        </p:txBody>
      </p:sp>
      <p:sp>
        <p:nvSpPr>
          <p:cNvPr id="11" name="Object 10"/>
          <p:cNvSpPr/>
          <p:nvPr/>
        </p:nvSpPr>
        <p:spPr>
          <a:xfrm>
            <a:off x="11244308" y="1148424"/>
            <a:ext cx="6627408"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Weaknesses</a:t>
            </a:r>
            <a:endParaRPr lang="en-US" sz="2700" dirty="0"/>
          </a:p>
        </p:txBody>
      </p:sp>
      <p:sp>
        <p:nvSpPr>
          <p:cNvPr id="12" name="Object 11"/>
          <p:cNvSpPr/>
          <p:nvPr/>
        </p:nvSpPr>
        <p:spPr>
          <a:xfrm>
            <a:off x="11045120" y="1729993"/>
            <a:ext cx="4865787" cy="770663"/>
          </a:xfrm>
          <a:prstGeom prst="rect">
            <a:avLst/>
          </a:prstGeom>
          <a:noFill/>
        </p:spPr>
        <p:txBody>
          <a:bodyPr wrap="square" lIns="0" tIns="0" rIns="0" bIns="0" rtlCol="0" anchor="t"/>
          <a:lstStyle/>
          <a:p>
            <a:pPr>
              <a:lnSpc>
                <a:spcPts val="3036"/>
              </a:lnSpc>
              <a:spcBef>
                <a:spcPts val="837"/>
              </a:spcBef>
            </a:pPr>
            <a:r>
              <a:rPr lang="en-US" sz="2250" dirty="0">
                <a:solidFill>
                  <a:srgbClr val="000000">
                    <a:alpha val="80000"/>
                  </a:srgbClr>
                </a:solidFill>
                <a:latin typeface="Raleway" pitchFamily="34" charset="0"/>
              </a:rPr>
              <a:t>Potential for cannibalization of personal and company brand</a:t>
            </a:r>
          </a:p>
          <a:p>
            <a:pPr>
              <a:lnSpc>
                <a:spcPts val="3036"/>
              </a:lnSpc>
              <a:spcBef>
                <a:spcPts val="837"/>
              </a:spcBef>
            </a:pPr>
            <a:r>
              <a:rPr lang="en-US" sz="2250" dirty="0">
                <a:solidFill>
                  <a:srgbClr val="000000">
                    <a:alpha val="80000"/>
                  </a:srgbClr>
                </a:solidFill>
                <a:latin typeface="Raleway" pitchFamily="34" charset="0"/>
              </a:rPr>
              <a:t>Neg Press</a:t>
            </a:r>
            <a:endParaRPr lang="en-US" sz="2700" dirty="0"/>
          </a:p>
        </p:txBody>
      </p:sp>
      <p:sp>
        <p:nvSpPr>
          <p:cNvPr id="13" name="Object 12"/>
          <p:cNvSpPr/>
          <p:nvPr/>
        </p:nvSpPr>
        <p:spPr>
          <a:xfrm>
            <a:off x="728482" y="5539870"/>
            <a:ext cx="8327531" cy="4328030"/>
          </a:xfrm>
          <a:prstGeom prst="rect">
            <a:avLst/>
          </a:prstGeom>
          <a:solidFill>
            <a:srgbClr val="DEEBE8"/>
          </a:solidFill>
        </p:spPr>
        <p:txBody>
          <a:bodyPr/>
          <a:lstStyle/>
          <a:p>
            <a:endParaRPr lang="en-US" sz="2700" dirty="0"/>
          </a:p>
        </p:txBody>
      </p:sp>
      <p:sp>
        <p:nvSpPr>
          <p:cNvPr id="14" name="Object 13"/>
          <p:cNvSpPr/>
          <p:nvPr/>
        </p:nvSpPr>
        <p:spPr>
          <a:xfrm>
            <a:off x="7324799" y="5524500"/>
            <a:ext cx="1731212" cy="1731212"/>
          </a:xfrm>
          <a:prstGeom prst="ellipse">
            <a:avLst/>
          </a:prstGeom>
          <a:solidFill>
            <a:srgbClr val="F6FAF9"/>
          </a:solidFill>
        </p:spPr>
        <p:txBody>
          <a:bodyPr/>
          <a:lstStyle/>
          <a:p>
            <a:endParaRPr lang="en-US" sz="2700" dirty="0"/>
          </a:p>
        </p:txBody>
      </p:sp>
      <p:sp>
        <p:nvSpPr>
          <p:cNvPr id="15" name="Object 14"/>
          <p:cNvSpPr/>
          <p:nvPr/>
        </p:nvSpPr>
        <p:spPr>
          <a:xfrm>
            <a:off x="7238241" y="5880653"/>
            <a:ext cx="1904259" cy="1059689"/>
          </a:xfrm>
          <a:prstGeom prst="rect">
            <a:avLst/>
          </a:prstGeom>
          <a:noFill/>
        </p:spPr>
        <p:txBody>
          <a:bodyPr wrap="square" lIns="0" tIns="0" rIns="0" bIns="0" rtlCol="0" anchor="ctr"/>
          <a:lstStyle/>
          <a:p>
            <a:pPr algn="ctr">
              <a:lnSpc>
                <a:spcPts val="8346"/>
              </a:lnSpc>
            </a:pPr>
            <a:r>
              <a:rPr lang="en-US" sz="6188" dirty="0">
                <a:solidFill>
                  <a:srgbClr val="110B11"/>
                </a:solidFill>
                <a:latin typeface="Raleway" pitchFamily="34" charset="0"/>
                <a:ea typeface="Raleway" pitchFamily="34" charset="-122"/>
                <a:cs typeface="Raleway" pitchFamily="34" charset="-120"/>
              </a:rPr>
              <a:t>O</a:t>
            </a:r>
            <a:endParaRPr lang="en-US" sz="2700" dirty="0"/>
          </a:p>
        </p:txBody>
      </p:sp>
      <p:sp>
        <p:nvSpPr>
          <p:cNvPr id="16" name="Object 15"/>
          <p:cNvSpPr/>
          <p:nvPr/>
        </p:nvSpPr>
        <p:spPr>
          <a:xfrm>
            <a:off x="1014159" y="5644224"/>
            <a:ext cx="6627408"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Opportunities</a:t>
            </a:r>
            <a:endParaRPr lang="en-US" sz="2700" dirty="0"/>
          </a:p>
        </p:txBody>
      </p:sp>
      <p:sp>
        <p:nvSpPr>
          <p:cNvPr id="17" name="Object 16"/>
          <p:cNvSpPr/>
          <p:nvPr/>
        </p:nvSpPr>
        <p:spPr>
          <a:xfrm>
            <a:off x="1014159" y="6125437"/>
            <a:ext cx="4865787" cy="770663"/>
          </a:xfrm>
          <a:prstGeom prst="rect">
            <a:avLst/>
          </a:prstGeom>
          <a:noFill/>
        </p:spPr>
        <p:txBody>
          <a:bodyPr wrap="square" lIns="0" tIns="0" rIns="0" bIns="0" rtlCol="0" anchor="t"/>
          <a:lstStyle/>
          <a:p>
            <a:pPr>
              <a:lnSpc>
                <a:spcPts val="3036"/>
              </a:lnSpc>
              <a:spcBef>
                <a:spcPts val="837"/>
              </a:spcBef>
            </a:pPr>
            <a:r>
              <a:rPr lang="en-US" sz="2250" dirty="0">
                <a:solidFill>
                  <a:srgbClr val="000000">
                    <a:alpha val="80000"/>
                  </a:srgbClr>
                </a:solidFill>
                <a:latin typeface="Raleway" pitchFamily="34" charset="0"/>
                <a:ea typeface="Raleway" pitchFamily="34" charset="-122"/>
                <a:cs typeface="Raleway" pitchFamily="34" charset="-120"/>
              </a:rPr>
              <a:t>International Exposure</a:t>
            </a:r>
          </a:p>
          <a:p>
            <a:pPr>
              <a:lnSpc>
                <a:spcPts val="3036"/>
              </a:lnSpc>
              <a:spcBef>
                <a:spcPts val="837"/>
              </a:spcBef>
            </a:pPr>
            <a:r>
              <a:rPr lang="en-US" sz="2250" dirty="0">
                <a:solidFill>
                  <a:srgbClr val="000000">
                    <a:alpha val="80000"/>
                  </a:srgbClr>
                </a:solidFill>
                <a:latin typeface="Raleway" pitchFamily="34" charset="0"/>
                <a:ea typeface="Raleway" pitchFamily="34" charset="-122"/>
                <a:cs typeface="Raleway" pitchFamily="34" charset="-120"/>
              </a:rPr>
              <a:t>Leverage network which is extensive</a:t>
            </a:r>
          </a:p>
          <a:p>
            <a:pPr>
              <a:lnSpc>
                <a:spcPts val="3036"/>
              </a:lnSpc>
              <a:spcBef>
                <a:spcPts val="837"/>
              </a:spcBef>
            </a:pPr>
            <a:r>
              <a:rPr lang="en-US" sz="2250" dirty="0">
                <a:solidFill>
                  <a:srgbClr val="000000">
                    <a:alpha val="80000"/>
                  </a:srgbClr>
                </a:solidFill>
                <a:latin typeface="Raleway" pitchFamily="34" charset="0"/>
                <a:ea typeface="Raleway" pitchFamily="34" charset="-122"/>
                <a:cs typeface="Raleway" pitchFamily="34" charset="-120"/>
              </a:rPr>
              <a:t>PR Exposure</a:t>
            </a:r>
          </a:p>
          <a:p>
            <a:pPr>
              <a:lnSpc>
                <a:spcPts val="3036"/>
              </a:lnSpc>
              <a:spcBef>
                <a:spcPts val="837"/>
              </a:spcBef>
            </a:pPr>
            <a:endParaRPr lang="en-US" sz="2250" dirty="0">
              <a:solidFill>
                <a:srgbClr val="000000">
                  <a:alpha val="80000"/>
                </a:srgbClr>
              </a:solidFill>
              <a:latin typeface="Raleway" pitchFamily="34" charset="0"/>
              <a:ea typeface="Raleway" pitchFamily="34" charset="-122"/>
              <a:cs typeface="Raleway" pitchFamily="34" charset="-120"/>
            </a:endParaRPr>
          </a:p>
          <a:p>
            <a:pPr>
              <a:lnSpc>
                <a:spcPts val="3036"/>
              </a:lnSpc>
              <a:spcBef>
                <a:spcPts val="837"/>
              </a:spcBef>
            </a:pPr>
            <a:endParaRPr lang="en-US" sz="2700" dirty="0"/>
          </a:p>
        </p:txBody>
      </p:sp>
      <p:sp>
        <p:nvSpPr>
          <p:cNvPr id="18" name="Object 17"/>
          <p:cNvSpPr/>
          <p:nvPr/>
        </p:nvSpPr>
        <p:spPr>
          <a:xfrm>
            <a:off x="9227419" y="5539870"/>
            <a:ext cx="8327531" cy="4328030"/>
          </a:xfrm>
          <a:prstGeom prst="rect">
            <a:avLst/>
          </a:prstGeom>
          <a:solidFill>
            <a:srgbClr val="DEEBE8"/>
          </a:solidFill>
        </p:spPr>
        <p:txBody>
          <a:bodyPr/>
          <a:lstStyle/>
          <a:p>
            <a:endParaRPr lang="en-US" sz="2700" dirty="0"/>
          </a:p>
        </p:txBody>
      </p:sp>
      <p:sp>
        <p:nvSpPr>
          <p:cNvPr id="19" name="Object 18"/>
          <p:cNvSpPr/>
          <p:nvPr/>
        </p:nvSpPr>
        <p:spPr>
          <a:xfrm>
            <a:off x="9227419" y="5539870"/>
            <a:ext cx="1731212" cy="1731212"/>
          </a:xfrm>
          <a:prstGeom prst="ellipse">
            <a:avLst/>
          </a:prstGeom>
          <a:solidFill>
            <a:srgbClr val="F6FAF9"/>
          </a:solidFill>
        </p:spPr>
        <p:txBody>
          <a:bodyPr/>
          <a:lstStyle/>
          <a:p>
            <a:endParaRPr lang="en-US" sz="2700" dirty="0"/>
          </a:p>
        </p:txBody>
      </p:sp>
      <p:sp>
        <p:nvSpPr>
          <p:cNvPr id="20" name="Object 19"/>
          <p:cNvSpPr/>
          <p:nvPr/>
        </p:nvSpPr>
        <p:spPr>
          <a:xfrm>
            <a:off x="9140861" y="5760211"/>
            <a:ext cx="1904259" cy="1059689"/>
          </a:xfrm>
          <a:prstGeom prst="rect">
            <a:avLst/>
          </a:prstGeom>
          <a:noFill/>
        </p:spPr>
        <p:txBody>
          <a:bodyPr wrap="square" lIns="0" tIns="0" rIns="0" bIns="0" rtlCol="0" anchor="ctr"/>
          <a:lstStyle/>
          <a:p>
            <a:pPr algn="ctr">
              <a:lnSpc>
                <a:spcPts val="8346"/>
              </a:lnSpc>
            </a:pPr>
            <a:r>
              <a:rPr lang="en-US" sz="6188" dirty="0">
                <a:solidFill>
                  <a:srgbClr val="110B11"/>
                </a:solidFill>
                <a:latin typeface="Raleway" pitchFamily="34" charset="0"/>
                <a:ea typeface="Raleway" pitchFamily="34" charset="-122"/>
                <a:cs typeface="Raleway" pitchFamily="34" charset="-120"/>
              </a:rPr>
              <a:t>T</a:t>
            </a:r>
            <a:endParaRPr lang="en-US" sz="2700" dirty="0"/>
          </a:p>
        </p:txBody>
      </p:sp>
      <p:sp>
        <p:nvSpPr>
          <p:cNvPr id="21" name="Object 20"/>
          <p:cNvSpPr/>
          <p:nvPr/>
        </p:nvSpPr>
        <p:spPr>
          <a:xfrm>
            <a:off x="11244308" y="5644224"/>
            <a:ext cx="6627408" cy="413676"/>
          </a:xfrm>
          <a:prstGeom prst="rect">
            <a:avLst/>
          </a:prstGeom>
          <a:noFill/>
        </p:spPr>
        <p:txBody>
          <a:bodyPr wrap="square" lIns="0" tIns="0" rIns="0" bIns="0" rtlCol="0" anchor="t"/>
          <a:lstStyle/>
          <a:p>
            <a:pPr>
              <a:lnSpc>
                <a:spcPts val="3260"/>
              </a:lnSpc>
            </a:pPr>
            <a:r>
              <a:rPr lang="en-US" sz="2700" dirty="0">
                <a:solidFill>
                  <a:srgbClr val="110B11"/>
                </a:solidFill>
                <a:latin typeface="Raleway" pitchFamily="34" charset="0"/>
                <a:ea typeface="Raleway" pitchFamily="34" charset="-122"/>
                <a:cs typeface="Raleway" pitchFamily="34" charset="-120"/>
              </a:rPr>
              <a:t>Threats</a:t>
            </a:r>
            <a:endParaRPr lang="en-US" sz="2700" dirty="0"/>
          </a:p>
        </p:txBody>
      </p:sp>
      <p:sp>
        <p:nvSpPr>
          <p:cNvPr id="22" name="Object 21"/>
          <p:cNvSpPr/>
          <p:nvPr/>
        </p:nvSpPr>
        <p:spPr>
          <a:xfrm>
            <a:off x="11244308" y="6267569"/>
            <a:ext cx="3909054" cy="770663"/>
          </a:xfrm>
          <a:prstGeom prst="rect">
            <a:avLst/>
          </a:prstGeom>
          <a:noFill/>
        </p:spPr>
        <p:txBody>
          <a:bodyPr wrap="square" lIns="0" tIns="0" rIns="0" bIns="0" rtlCol="0" anchor="t"/>
          <a:lstStyle/>
          <a:p>
            <a:pPr>
              <a:lnSpc>
                <a:spcPts val="3036"/>
              </a:lnSpc>
              <a:spcBef>
                <a:spcPts val="837"/>
              </a:spcBef>
            </a:pPr>
            <a:r>
              <a:rPr lang="en-US" sz="2250" dirty="0">
                <a:solidFill>
                  <a:srgbClr val="000000">
                    <a:alpha val="80000"/>
                  </a:srgbClr>
                </a:solidFill>
                <a:latin typeface="Raleway" pitchFamily="34" charset="0"/>
              </a:rPr>
              <a:t>PR Neg PR</a:t>
            </a:r>
          </a:p>
          <a:p>
            <a:pPr>
              <a:lnSpc>
                <a:spcPts val="3036"/>
              </a:lnSpc>
              <a:spcBef>
                <a:spcPts val="837"/>
              </a:spcBef>
            </a:pPr>
            <a:r>
              <a:rPr lang="en-US" sz="2250" dirty="0">
                <a:solidFill>
                  <a:srgbClr val="000000">
                    <a:alpha val="80000"/>
                  </a:srgbClr>
                </a:solidFill>
                <a:latin typeface="Raleway" pitchFamily="34" charset="0"/>
              </a:rPr>
              <a:t>Pricing from Competitors must be overcome</a:t>
            </a:r>
          </a:p>
          <a:p>
            <a:pPr>
              <a:lnSpc>
                <a:spcPts val="3036"/>
              </a:lnSpc>
              <a:spcBef>
                <a:spcPts val="837"/>
              </a:spcBef>
            </a:pPr>
            <a:endParaRPr lang="en-US" sz="2250" dirty="0">
              <a:solidFill>
                <a:srgbClr val="000000">
                  <a:alpha val="80000"/>
                </a:srgbClr>
              </a:solidFill>
              <a:latin typeface="Raleway" pitchFamily="34" charset="0"/>
            </a:endParaRPr>
          </a:p>
          <a:p>
            <a:pPr>
              <a:lnSpc>
                <a:spcPts val="3036"/>
              </a:lnSpc>
              <a:spcBef>
                <a:spcPts val="837"/>
              </a:spcBef>
            </a:pPr>
            <a:endParaRPr lang="en-US" sz="2700" dirty="0"/>
          </a:p>
        </p:txBody>
      </p:sp>
      <p:sp>
        <p:nvSpPr>
          <p:cNvPr id="23" name="Object 1">
            <a:extLst>
              <a:ext uri="{FF2B5EF4-FFF2-40B4-BE49-F238E27FC236}">
                <a16:creationId xmlns:a16="http://schemas.microsoft.com/office/drawing/2014/main" id="{07A0E367-3629-4EDC-E67D-7EDA8EFB09AF}"/>
              </a:ext>
            </a:extLst>
          </p:cNvPr>
          <p:cNvSpPr/>
          <p:nvPr/>
        </p:nvSpPr>
        <p:spPr>
          <a:xfrm>
            <a:off x="-411712" y="217417"/>
            <a:ext cx="18283428" cy="811283"/>
          </a:xfrm>
          <a:prstGeom prst="rect">
            <a:avLst/>
          </a:prstGeom>
          <a:noFill/>
        </p:spPr>
        <p:txBody>
          <a:bodyPr wrap="square" lIns="0" tIns="0" rIns="0" bIns="0" rtlCol="0" anchor="t"/>
          <a:lstStyle/>
          <a:p>
            <a:pPr algn="ctr">
              <a:lnSpc>
                <a:spcPts val="6390"/>
              </a:lnSpc>
            </a:pPr>
            <a:r>
              <a:rPr lang="en-US" sz="5625" b="1" dirty="0">
                <a:solidFill>
                  <a:srgbClr val="110B11"/>
                </a:solidFill>
                <a:latin typeface="Raleway" pitchFamily="34" charset="0"/>
                <a:ea typeface="Raleway" pitchFamily="34" charset="-122"/>
                <a:cs typeface="Raleway" pitchFamily="34" charset="-120"/>
              </a:rPr>
              <a:t>SWOT Analysis</a:t>
            </a:r>
            <a:endParaRPr lang="en-US" sz="2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572809"/>
            <a:ext cx="18283428" cy="811283"/>
          </a:xfrm>
          <a:prstGeom prst="rect">
            <a:avLst/>
          </a:prstGeom>
          <a:noFill/>
        </p:spPr>
        <p:txBody>
          <a:bodyPr wrap="square" lIns="0" tIns="0" rIns="0" bIns="0" rtlCol="0" anchor="t"/>
          <a:lstStyle/>
          <a:p>
            <a:pPr algn="ctr">
              <a:lnSpc>
                <a:spcPts val="6390"/>
              </a:lnSpc>
            </a:pPr>
            <a:r>
              <a:rPr lang="en-US" sz="5625" b="1" dirty="0">
                <a:solidFill>
                  <a:srgbClr val="110B11"/>
                </a:solidFill>
                <a:latin typeface="Raleway" pitchFamily="34" charset="0"/>
                <a:ea typeface="Raleway" pitchFamily="34" charset="-122"/>
                <a:cs typeface="Raleway" pitchFamily="34" charset="-120"/>
              </a:rPr>
              <a:t>Target Audience</a:t>
            </a:r>
            <a:endParaRPr lang="en-US" sz="2700" dirty="0"/>
          </a:p>
        </p:txBody>
      </p:sp>
      <p:pic>
        <p:nvPicPr>
          <p:cNvPr id="4" name="Object 3" descr="preencoded.png"/>
          <p:cNvPicPr>
            <a:picLocks noChangeAspect="1"/>
          </p:cNvPicPr>
          <p:nvPr/>
        </p:nvPicPr>
        <p:blipFill>
          <a:blip r:embed="rId3"/>
          <a:stretch>
            <a:fillRect/>
          </a:stretch>
        </p:blipFill>
        <p:spPr>
          <a:xfrm>
            <a:off x="5818267" y="3428042"/>
            <a:ext cx="10970057" cy="1528380"/>
          </a:xfrm>
          <a:prstGeom prst="rect">
            <a:avLst/>
          </a:prstGeom>
        </p:spPr>
      </p:pic>
      <p:sp>
        <p:nvSpPr>
          <p:cNvPr id="5" name="Object 4"/>
          <p:cNvSpPr/>
          <p:nvPr/>
        </p:nvSpPr>
        <p:spPr>
          <a:xfrm>
            <a:off x="1147488" y="3003977"/>
            <a:ext cx="4242327" cy="2433848"/>
          </a:xfrm>
          <a:prstGeom prst="rect">
            <a:avLst/>
          </a:prstGeom>
          <a:noFill/>
        </p:spPr>
        <p:txBody>
          <a:bodyPr wrap="square" lIns="0" tIns="0" rIns="0" bIns="0" rtlCol="0" anchor="t"/>
          <a:lstStyle/>
          <a:p>
            <a:pPr algn="r">
              <a:lnSpc>
                <a:spcPts val="19169"/>
              </a:lnSpc>
            </a:pPr>
            <a:r>
              <a:rPr lang="en-US" sz="16875" b="1" kern="0" spc="-506" dirty="0">
                <a:solidFill>
                  <a:srgbClr val="110B11"/>
                </a:solidFill>
                <a:latin typeface="Raleway" pitchFamily="34" charset="0"/>
                <a:ea typeface="Raleway" pitchFamily="34" charset="-122"/>
                <a:cs typeface="Raleway" pitchFamily="34" charset="-120"/>
              </a:rPr>
              <a:t>75%</a:t>
            </a:r>
            <a:endParaRPr lang="en-US" sz="2700" dirty="0"/>
          </a:p>
        </p:txBody>
      </p:sp>
      <p:sp>
        <p:nvSpPr>
          <p:cNvPr id="6" name="Object 5"/>
          <p:cNvSpPr/>
          <p:nvPr/>
        </p:nvSpPr>
        <p:spPr>
          <a:xfrm>
            <a:off x="5818333" y="5120454"/>
            <a:ext cx="12056507" cy="539442"/>
          </a:xfrm>
          <a:prstGeom prst="rect">
            <a:avLst/>
          </a:prstGeom>
          <a:noFill/>
        </p:spPr>
        <p:txBody>
          <a:bodyPr wrap="square" lIns="0" tIns="0" rIns="0" bIns="0" rtlCol="0" anchor="t"/>
          <a:lstStyle/>
          <a:p>
            <a:pPr>
              <a:lnSpc>
                <a:spcPts val="4250"/>
              </a:lnSpc>
            </a:pPr>
            <a:r>
              <a:rPr lang="en-US" sz="3150" dirty="0">
                <a:solidFill>
                  <a:srgbClr val="000000">
                    <a:alpha val="80000"/>
                  </a:srgbClr>
                </a:solidFill>
                <a:latin typeface="Raleway" pitchFamily="34" charset="0"/>
                <a:ea typeface="Raleway" pitchFamily="34" charset="-122"/>
                <a:cs typeface="Raleway" pitchFamily="34" charset="-120"/>
              </a:rPr>
              <a:t>High Net Work/High Profile Parents</a:t>
            </a:r>
            <a:endParaRPr lang="en-US" sz="2700" dirty="0"/>
          </a:p>
        </p:txBody>
      </p:sp>
      <p:pic>
        <p:nvPicPr>
          <p:cNvPr id="7" name="Object 6" descr="preencoded.png"/>
          <p:cNvPicPr>
            <a:picLocks noChangeAspect="1"/>
          </p:cNvPicPr>
          <p:nvPr/>
        </p:nvPicPr>
        <p:blipFill>
          <a:blip r:embed="rId4"/>
          <a:stretch>
            <a:fillRect/>
          </a:stretch>
        </p:blipFill>
        <p:spPr>
          <a:xfrm>
            <a:off x="5818267" y="6670533"/>
            <a:ext cx="10970057" cy="1528380"/>
          </a:xfrm>
          <a:prstGeom prst="rect">
            <a:avLst/>
          </a:prstGeom>
        </p:spPr>
      </p:pic>
      <p:sp>
        <p:nvSpPr>
          <p:cNvPr id="8" name="Object 7"/>
          <p:cNvSpPr/>
          <p:nvPr/>
        </p:nvSpPr>
        <p:spPr>
          <a:xfrm>
            <a:off x="1116063" y="6246430"/>
            <a:ext cx="4273752" cy="2433848"/>
          </a:xfrm>
          <a:prstGeom prst="rect">
            <a:avLst/>
          </a:prstGeom>
          <a:noFill/>
        </p:spPr>
        <p:txBody>
          <a:bodyPr wrap="square" lIns="0" tIns="0" rIns="0" bIns="0" rtlCol="0" anchor="t"/>
          <a:lstStyle/>
          <a:p>
            <a:pPr algn="r">
              <a:lnSpc>
                <a:spcPts val="19169"/>
              </a:lnSpc>
            </a:pPr>
            <a:r>
              <a:rPr lang="en-US" sz="16875" b="1" kern="0" spc="-506" dirty="0">
                <a:solidFill>
                  <a:srgbClr val="110B11"/>
                </a:solidFill>
                <a:latin typeface="Raleway" pitchFamily="34" charset="0"/>
                <a:ea typeface="Raleway" pitchFamily="34" charset="-122"/>
                <a:cs typeface="Raleway" pitchFamily="34" charset="-120"/>
              </a:rPr>
              <a:t>25%</a:t>
            </a:r>
            <a:endParaRPr lang="en-US" sz="2700" dirty="0"/>
          </a:p>
        </p:txBody>
      </p:sp>
      <p:sp>
        <p:nvSpPr>
          <p:cNvPr id="9" name="Object 8"/>
          <p:cNvSpPr/>
          <p:nvPr/>
        </p:nvSpPr>
        <p:spPr>
          <a:xfrm>
            <a:off x="5818333" y="8362905"/>
            <a:ext cx="12056507" cy="539442"/>
          </a:xfrm>
          <a:prstGeom prst="rect">
            <a:avLst/>
          </a:prstGeom>
          <a:noFill/>
        </p:spPr>
        <p:txBody>
          <a:bodyPr wrap="square" lIns="0" tIns="0" rIns="0" bIns="0" rtlCol="0" anchor="t"/>
          <a:lstStyle/>
          <a:p>
            <a:pPr>
              <a:lnSpc>
                <a:spcPts val="4250"/>
              </a:lnSpc>
            </a:pPr>
            <a:r>
              <a:rPr lang="en-US" sz="3150" dirty="0">
                <a:solidFill>
                  <a:srgbClr val="000000">
                    <a:alpha val="80000"/>
                  </a:srgbClr>
                </a:solidFill>
                <a:latin typeface="Raleway" pitchFamily="34" charset="0"/>
                <a:ea typeface="Raleway" pitchFamily="34" charset="-122"/>
                <a:cs typeface="Raleway" pitchFamily="34" charset="-120"/>
              </a:rPr>
              <a:t>Middle Class/Upper Middle Class/Under Privileged kids</a:t>
            </a:r>
            <a:endParaRPr lang="en-US" sz="2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42839" y="142840"/>
            <a:ext cx="7630320" cy="9998750"/>
          </a:xfrm>
          <a:prstGeom prst="rect">
            <a:avLst/>
          </a:prstGeom>
          <a:solidFill>
            <a:srgbClr val="FFFFFF"/>
          </a:solidFill>
        </p:spPr>
        <p:txBody>
          <a:bodyPr/>
          <a:lstStyle/>
          <a:p>
            <a:endParaRPr lang="en-US" sz="2700" dirty="0"/>
          </a:p>
        </p:txBody>
      </p:sp>
      <p:pic>
        <p:nvPicPr>
          <p:cNvPr id="3" name="Object 2" descr="preencoded.png"/>
          <p:cNvPicPr>
            <a:picLocks noChangeAspect="1"/>
          </p:cNvPicPr>
          <p:nvPr/>
        </p:nvPicPr>
        <p:blipFill>
          <a:blip r:embed="rId3"/>
          <a:srcRect l="7604" t="617" r="7604" b="617"/>
          <a:stretch/>
        </p:blipFill>
        <p:spPr>
          <a:xfrm>
            <a:off x="142839" y="142840"/>
            <a:ext cx="7630320" cy="9998750"/>
          </a:xfrm>
          <a:prstGeom prst="rect">
            <a:avLst/>
          </a:prstGeom>
        </p:spPr>
      </p:pic>
      <p:sp>
        <p:nvSpPr>
          <p:cNvPr id="4" name="Object 3"/>
          <p:cNvSpPr/>
          <p:nvPr/>
        </p:nvSpPr>
        <p:spPr>
          <a:xfrm>
            <a:off x="8856672" y="4582463"/>
            <a:ext cx="8343243" cy="1140818"/>
          </a:xfrm>
          <a:prstGeom prst="rect">
            <a:avLst/>
          </a:prstGeom>
          <a:noFill/>
        </p:spPr>
        <p:txBody>
          <a:bodyPr wrap="square" lIns="0" tIns="0" rIns="0" bIns="0" rtlCol="0" anchor="t"/>
          <a:lstStyle/>
          <a:p>
            <a:pPr algn="ctr">
              <a:lnSpc>
                <a:spcPts val="8985"/>
              </a:lnSpc>
            </a:pPr>
            <a:r>
              <a:rPr lang="en-US" sz="8438" b="1" dirty="0">
                <a:solidFill>
                  <a:srgbClr val="FE5D26"/>
                </a:solidFill>
                <a:latin typeface="Raleway" pitchFamily="34" charset="0"/>
                <a:ea typeface="Raleway" pitchFamily="34" charset="-122"/>
                <a:cs typeface="Raleway" pitchFamily="34" charset="-120"/>
              </a:rPr>
              <a:t>Let's beat ‘</a:t>
            </a:r>
            <a:r>
              <a:rPr lang="en-US" sz="8438" b="1" dirty="0" err="1">
                <a:solidFill>
                  <a:srgbClr val="FE5D26"/>
                </a:solidFill>
                <a:latin typeface="Raleway" pitchFamily="34" charset="0"/>
                <a:ea typeface="Raleway" pitchFamily="34" charset="-122"/>
                <a:cs typeface="Raleway" pitchFamily="34" charset="-120"/>
              </a:rPr>
              <a:t>em</a:t>
            </a:r>
            <a:r>
              <a:rPr lang="en-US" sz="8438" b="1" dirty="0">
                <a:solidFill>
                  <a:srgbClr val="FE5D26"/>
                </a:solidFill>
                <a:latin typeface="Raleway" pitchFamily="34" charset="0"/>
                <a:ea typeface="Raleway" pitchFamily="34" charset="-122"/>
                <a:cs typeface="Raleway" pitchFamily="34" charset="-120"/>
              </a:rPr>
              <a:t>!</a:t>
            </a:r>
            <a:endParaRPr lang="en-US" sz="2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10701575" y="4484677"/>
            <a:ext cx="229208" cy="327440"/>
          </a:xfrm>
          <a:custGeom>
            <a:avLst/>
            <a:gdLst/>
            <a:ahLst/>
            <a:cxnLst/>
            <a:rect l="l" t="t" r="r" b="b"/>
            <a:pathLst>
              <a:path w="229208" h="327440">
                <a:moveTo>
                  <a:pt x="0" y="0"/>
                </a:moveTo>
                <a:lnTo>
                  <a:pt x="229207" y="0"/>
                </a:lnTo>
                <a:lnTo>
                  <a:pt x="229207" y="327440"/>
                </a:lnTo>
                <a:lnTo>
                  <a:pt x="0" y="327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0701575" y="5100650"/>
            <a:ext cx="234199" cy="321371"/>
          </a:xfrm>
          <a:custGeom>
            <a:avLst/>
            <a:gdLst/>
            <a:ahLst/>
            <a:cxnLst/>
            <a:rect l="l" t="t" r="r" b="b"/>
            <a:pathLst>
              <a:path w="234199" h="321371">
                <a:moveTo>
                  <a:pt x="0" y="0"/>
                </a:moveTo>
                <a:lnTo>
                  <a:pt x="234198" y="0"/>
                </a:lnTo>
                <a:lnTo>
                  <a:pt x="234198" y="321371"/>
                </a:lnTo>
                <a:lnTo>
                  <a:pt x="0" y="321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0701575" y="5716736"/>
            <a:ext cx="251317" cy="193286"/>
          </a:xfrm>
          <a:custGeom>
            <a:avLst/>
            <a:gdLst/>
            <a:ahLst/>
            <a:cxnLst/>
            <a:rect l="l" t="t" r="r" b="b"/>
            <a:pathLst>
              <a:path w="251317" h="193286">
                <a:moveTo>
                  <a:pt x="0" y="0"/>
                </a:moveTo>
                <a:lnTo>
                  <a:pt x="251317" y="0"/>
                </a:lnTo>
                <a:lnTo>
                  <a:pt x="251317" y="193286"/>
                </a:lnTo>
                <a:lnTo>
                  <a:pt x="0" y="193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Freeform 5"/>
          <p:cNvSpPr/>
          <p:nvPr/>
        </p:nvSpPr>
        <p:spPr>
          <a:xfrm>
            <a:off x="10742899" y="6240821"/>
            <a:ext cx="215284" cy="267282"/>
          </a:xfrm>
          <a:custGeom>
            <a:avLst/>
            <a:gdLst/>
            <a:ahLst/>
            <a:cxnLst/>
            <a:rect l="l" t="t" r="r" b="b"/>
            <a:pathLst>
              <a:path w="215284" h="267282">
                <a:moveTo>
                  <a:pt x="0" y="0"/>
                </a:moveTo>
                <a:lnTo>
                  <a:pt x="215284" y="0"/>
                </a:lnTo>
                <a:lnTo>
                  <a:pt x="215284" y="267282"/>
                </a:lnTo>
                <a:lnTo>
                  <a:pt x="0" y="267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6" name="Freeform 6"/>
          <p:cNvSpPr/>
          <p:nvPr/>
        </p:nvSpPr>
        <p:spPr>
          <a:xfrm rot="5400000" flipV="1">
            <a:off x="2005504" y="2282361"/>
            <a:ext cx="8622563" cy="6025016"/>
          </a:xfrm>
          <a:custGeom>
            <a:avLst/>
            <a:gdLst/>
            <a:ahLst/>
            <a:cxnLst/>
            <a:rect l="l" t="t" r="r" b="b"/>
            <a:pathLst>
              <a:path w="8622563" h="6025016">
                <a:moveTo>
                  <a:pt x="0" y="6025016"/>
                </a:moveTo>
                <a:lnTo>
                  <a:pt x="8622563" y="6025016"/>
                </a:lnTo>
                <a:lnTo>
                  <a:pt x="8622563" y="0"/>
                </a:lnTo>
                <a:lnTo>
                  <a:pt x="0" y="0"/>
                </a:lnTo>
                <a:lnTo>
                  <a:pt x="0" y="6025016"/>
                </a:lnTo>
                <a:close/>
              </a:path>
            </a:pathLst>
          </a:custGeom>
          <a:blipFill>
            <a:blip r:embed="rId10">
              <a:alphaModFix amt="50000"/>
            </a:blip>
            <a:stretch>
              <a:fillRect/>
            </a:stretch>
          </a:blipFill>
        </p:spPr>
        <p:txBody>
          <a:bodyPr/>
          <a:lstStyle/>
          <a:p>
            <a:endParaRPr lang="en-US" dirty="0"/>
          </a:p>
        </p:txBody>
      </p:sp>
      <p:sp>
        <p:nvSpPr>
          <p:cNvPr id="7" name="TextBox 7"/>
          <p:cNvSpPr txBox="1"/>
          <p:nvPr/>
        </p:nvSpPr>
        <p:spPr>
          <a:xfrm>
            <a:off x="1028700" y="1123543"/>
            <a:ext cx="6755922" cy="2035380"/>
          </a:xfrm>
          <a:prstGeom prst="rect">
            <a:avLst/>
          </a:prstGeom>
        </p:spPr>
        <p:txBody>
          <a:bodyPr lIns="0" tIns="0" rIns="0" bIns="0" rtlCol="0" anchor="t">
            <a:spAutoFit/>
          </a:bodyPr>
          <a:lstStyle/>
          <a:p>
            <a:pPr algn="l">
              <a:lnSpc>
                <a:spcPts val="15258"/>
              </a:lnSpc>
            </a:pPr>
            <a:r>
              <a:rPr lang="en-US" sz="15258" spc="-762" dirty="0">
                <a:solidFill>
                  <a:srgbClr val="826B32"/>
                </a:solidFill>
                <a:latin typeface="Noto Serif Display ExtraCondensed"/>
                <a:ea typeface="Noto Serif Display ExtraCondensed"/>
                <a:cs typeface="Noto Serif Display ExtraCondensed"/>
                <a:sym typeface="Noto Serif Display ExtraCondensed"/>
              </a:rPr>
              <a:t>Contact</a:t>
            </a:r>
          </a:p>
        </p:txBody>
      </p:sp>
      <p:sp>
        <p:nvSpPr>
          <p:cNvPr id="8" name="TextBox 8"/>
          <p:cNvSpPr txBox="1"/>
          <p:nvPr/>
        </p:nvSpPr>
        <p:spPr>
          <a:xfrm>
            <a:off x="10701575" y="1931683"/>
            <a:ext cx="5526410" cy="1496956"/>
          </a:xfrm>
          <a:prstGeom prst="rect">
            <a:avLst/>
          </a:prstGeom>
        </p:spPr>
        <p:txBody>
          <a:bodyPr lIns="0" tIns="0" rIns="0" bIns="0" rtlCol="0" anchor="t">
            <a:spAutoFit/>
          </a:bodyPr>
          <a:lstStyle/>
          <a:p>
            <a:pPr algn="l">
              <a:lnSpc>
                <a:spcPts val="4017"/>
              </a:lnSpc>
            </a:pPr>
            <a:r>
              <a:rPr lang="en-US" sz="2869" spc="-43" dirty="0">
                <a:solidFill>
                  <a:srgbClr val="000000">
                    <a:alpha val="69804"/>
                  </a:srgbClr>
                </a:solidFill>
                <a:latin typeface="Open Sauce"/>
                <a:ea typeface="Open Sauce"/>
                <a:cs typeface="Open Sauce"/>
                <a:sym typeface="Open Sauce"/>
              </a:rPr>
              <a:t>You</a:t>
            </a:r>
            <a:r>
              <a:rPr lang="en-US" sz="2869" u="none" spc="-43" dirty="0">
                <a:solidFill>
                  <a:srgbClr val="000000">
                    <a:alpha val="69804"/>
                  </a:srgbClr>
                </a:solidFill>
                <a:latin typeface="Open Sauce"/>
                <a:ea typeface="Open Sauce"/>
                <a:cs typeface="Open Sauce"/>
                <a:sym typeface="Open Sauce"/>
              </a:rPr>
              <a:t> can reach us for any questions or to move forward with our proposal.</a:t>
            </a:r>
          </a:p>
        </p:txBody>
      </p:sp>
      <p:sp>
        <p:nvSpPr>
          <p:cNvPr id="9" name="TextBox 9"/>
          <p:cNvSpPr txBox="1"/>
          <p:nvPr/>
        </p:nvSpPr>
        <p:spPr>
          <a:xfrm>
            <a:off x="16044095" y="8602210"/>
            <a:ext cx="524851" cy="167700"/>
          </a:xfrm>
          <a:prstGeom prst="rect">
            <a:avLst/>
          </a:prstGeom>
        </p:spPr>
        <p:txBody>
          <a:bodyPr lIns="0" tIns="0" rIns="0" bIns="0" rtlCol="0" anchor="t">
            <a:spAutoFit/>
          </a:bodyPr>
          <a:lstStyle/>
          <a:p>
            <a:pPr algn="r">
              <a:lnSpc>
                <a:spcPts val="1425"/>
              </a:lnSpc>
              <a:spcBef>
                <a:spcPct val="0"/>
              </a:spcBef>
            </a:pPr>
            <a:r>
              <a:rPr lang="en-US" sz="1018" spc="-50" dirty="0">
                <a:solidFill>
                  <a:srgbClr val="000000"/>
                </a:solidFill>
                <a:latin typeface="Open Sauce"/>
                <a:ea typeface="Open Sauce"/>
                <a:cs typeface="Open Sauce"/>
                <a:sym typeface="Open Sauce"/>
              </a:rPr>
              <a:t>9</a:t>
            </a:r>
          </a:p>
        </p:txBody>
      </p:sp>
      <p:sp>
        <p:nvSpPr>
          <p:cNvPr id="10" name="TextBox 10"/>
          <p:cNvSpPr txBox="1"/>
          <p:nvPr/>
        </p:nvSpPr>
        <p:spPr>
          <a:xfrm>
            <a:off x="11408592" y="4351327"/>
            <a:ext cx="5850708" cy="2202692"/>
          </a:xfrm>
          <a:prstGeom prst="rect">
            <a:avLst/>
          </a:prstGeom>
        </p:spPr>
        <p:txBody>
          <a:bodyPr lIns="0" tIns="0" rIns="0" bIns="0" rtlCol="0" anchor="t">
            <a:spAutoFit/>
          </a:bodyPr>
          <a:lstStyle/>
          <a:p>
            <a:pPr algn="l">
              <a:lnSpc>
                <a:spcPts val="4464"/>
              </a:lnSpc>
            </a:pPr>
            <a:r>
              <a:rPr lang="en-US" sz="2550" spc="-51" dirty="0">
                <a:solidFill>
                  <a:srgbClr val="000000"/>
                </a:solidFill>
                <a:latin typeface="TT Hoves"/>
                <a:ea typeface="TT Hoves"/>
                <a:cs typeface="TT Hoves"/>
                <a:sym typeface="TT Hoves"/>
              </a:rPr>
              <a:t>475 Bartram </a:t>
            </a:r>
            <a:r>
              <a:rPr lang="en-US" sz="2550" spc="-51" dirty="0" err="1">
                <a:solidFill>
                  <a:srgbClr val="000000"/>
                </a:solidFill>
                <a:latin typeface="TT Hoves"/>
                <a:ea typeface="TT Hoves"/>
                <a:cs typeface="TT Hoves"/>
                <a:sym typeface="TT Hoves"/>
              </a:rPr>
              <a:t>st.</a:t>
            </a:r>
            <a:r>
              <a:rPr lang="en-US" sz="2550" spc="-51" dirty="0">
                <a:solidFill>
                  <a:srgbClr val="000000"/>
                </a:solidFill>
                <a:latin typeface="TT Hoves"/>
                <a:ea typeface="TT Hoves"/>
                <a:cs typeface="TT Hoves"/>
                <a:sym typeface="TT Hoves"/>
              </a:rPr>
              <a:t> SE Atlanta, GA 30316</a:t>
            </a:r>
          </a:p>
          <a:p>
            <a:pPr algn="l">
              <a:lnSpc>
                <a:spcPts val="4464"/>
              </a:lnSpc>
            </a:pPr>
            <a:r>
              <a:rPr lang="en-US" sz="2550" spc="-51" dirty="0">
                <a:solidFill>
                  <a:srgbClr val="000000"/>
                </a:solidFill>
                <a:latin typeface="TT Hoves"/>
                <a:ea typeface="TT Hoves"/>
                <a:cs typeface="TT Hoves"/>
                <a:sym typeface="TT Hoves"/>
              </a:rPr>
              <a:t>424 666 9753</a:t>
            </a:r>
          </a:p>
          <a:p>
            <a:pPr algn="l">
              <a:lnSpc>
                <a:spcPts val="4464"/>
              </a:lnSpc>
            </a:pPr>
            <a:r>
              <a:rPr lang="en-US" sz="2550" spc="-51" dirty="0" err="1">
                <a:solidFill>
                  <a:srgbClr val="000000"/>
                </a:solidFill>
                <a:latin typeface="TT Hoves"/>
                <a:ea typeface="TT Hoves"/>
                <a:cs typeface="TT Hoves"/>
                <a:sym typeface="TT Hoves"/>
              </a:rPr>
              <a:t>info@thesikatagency.com</a:t>
            </a:r>
            <a:endParaRPr lang="en-US" sz="2550" spc="-51" dirty="0">
              <a:solidFill>
                <a:srgbClr val="000000"/>
              </a:solidFill>
              <a:latin typeface="TT Hoves"/>
              <a:ea typeface="TT Hoves"/>
              <a:cs typeface="TT Hoves"/>
              <a:sym typeface="TT Hoves"/>
            </a:endParaRPr>
          </a:p>
          <a:p>
            <a:pPr algn="l">
              <a:lnSpc>
                <a:spcPts val="4464"/>
              </a:lnSpc>
            </a:pPr>
            <a:r>
              <a:rPr lang="en-US" sz="2550" spc="-51" dirty="0" err="1">
                <a:solidFill>
                  <a:srgbClr val="000000"/>
                </a:solidFill>
                <a:latin typeface="TT Hoves"/>
                <a:ea typeface="TT Hoves"/>
                <a:cs typeface="TT Hoves"/>
                <a:sym typeface="TT Hoves"/>
              </a:rPr>
              <a:t>thesikatgency.com</a:t>
            </a:r>
            <a:endParaRPr lang="en-US" sz="2550" spc="-51" dirty="0">
              <a:solidFill>
                <a:srgbClr val="000000"/>
              </a:solidFill>
              <a:latin typeface="TT Hoves"/>
              <a:ea typeface="TT Hoves"/>
              <a:cs typeface="TT Hoves"/>
              <a:sym typeface="TT Hove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941</Words>
  <Application>Microsoft Macintosh PowerPoint</Application>
  <PresentationFormat>Custom</PresentationFormat>
  <Paragraphs>101</Paragraphs>
  <Slides>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Open Sauce</vt:lpstr>
      <vt:lpstr>JetBrains Mono</vt:lpstr>
      <vt:lpstr>Calibri</vt:lpstr>
      <vt:lpstr>TT Hoves</vt:lpstr>
      <vt:lpstr>Raleway Regular</vt:lpstr>
      <vt:lpstr>ITC Avant Garde Gothic</vt:lpstr>
      <vt:lpstr>Raleway</vt:lpstr>
      <vt:lpstr>Noto Serif Display ExtraCondensed</vt:lpstr>
      <vt:lpstr>Arial</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MAKE COPY] The Sikat Agency (Brand_name_here) Project proposal (Presentation)</dc:title>
  <cp:lastModifiedBy>Taylor Chris</cp:lastModifiedBy>
  <cp:revision>6</cp:revision>
  <dcterms:created xsi:type="dcterms:W3CDTF">2006-08-16T00:00:00Z</dcterms:created>
  <dcterms:modified xsi:type="dcterms:W3CDTF">2024-07-30T21:12:03Z</dcterms:modified>
  <dc:identifier>DAF0H_xyCm0</dc:identifier>
</cp:coreProperties>
</file>